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3"/>
  </p:notesMasterIdLst>
  <p:sldIdLst>
    <p:sldId id="256" r:id="rId2"/>
    <p:sldId id="1475" r:id="rId3"/>
    <p:sldId id="1477" r:id="rId4"/>
    <p:sldId id="1476" r:id="rId5"/>
    <p:sldId id="257" r:id="rId6"/>
    <p:sldId id="1482" r:id="rId7"/>
    <p:sldId id="1470" r:id="rId8"/>
    <p:sldId id="262" r:id="rId9"/>
    <p:sldId id="1450" r:id="rId10"/>
    <p:sldId id="1465" r:id="rId11"/>
    <p:sldId id="1483" r:id="rId12"/>
    <p:sldId id="1468" r:id="rId13"/>
    <p:sldId id="1460" r:id="rId14"/>
    <p:sldId id="1469" r:id="rId15"/>
    <p:sldId id="1484" r:id="rId16"/>
    <p:sldId id="1485" r:id="rId17"/>
    <p:sldId id="1487" r:id="rId18"/>
    <p:sldId id="1486" r:id="rId19"/>
    <p:sldId id="1447" r:id="rId20"/>
    <p:sldId id="1489" r:id="rId21"/>
    <p:sldId id="149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3" clrIdx="0">
    <p:extLst>
      <p:ext uri="{19B8F6BF-5375-455C-9EA6-DF929625EA0E}">
        <p15:presenceInfo xmlns:p15="http://schemas.microsoft.com/office/powerpoint/2012/main" userId="a073c777aec2166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1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1495" autoAdjust="0"/>
  </p:normalViewPr>
  <p:slideViewPr>
    <p:cSldViewPr snapToGrid="0">
      <p:cViewPr varScale="1">
        <p:scale>
          <a:sx n="106" d="100"/>
          <a:sy n="106" d="100"/>
        </p:scale>
        <p:origin x="10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61B6B0-ADC5-4B56-A64B-BF5BEC816ED8}"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CN" altLang="en-US"/>
        </a:p>
      </dgm:t>
    </dgm:pt>
    <dgm:pt modelId="{0DB9B33A-04DF-4CCC-B2F9-8667B3259F71}">
      <dgm:prSet phldrT="[文本]" custT="1"/>
      <dgm:spPr>
        <a:solidFill>
          <a:schemeClr val="accent5">
            <a:lumMod val="75000"/>
          </a:schemeClr>
        </a:solidFill>
      </dgm:spPr>
      <dgm:t>
        <a:bodyPr/>
        <a:lstStyle/>
        <a:p>
          <a:pPr>
            <a:buFontTx/>
            <a:buChar char="-"/>
          </a:pPr>
          <a:r>
            <a:rPr lang="en-US" altLang="zh-CN" sz="3000" b="1" dirty="0">
              <a:solidFill>
                <a:schemeClr val="bg1"/>
              </a:solidFill>
              <a:latin typeface="Calibri" panose="020F0502020204030204" pitchFamily="34" charset="0"/>
              <a:cs typeface="Calibri" panose="020F0502020204030204" pitchFamily="34" charset="0"/>
            </a:rPr>
            <a:t>Key Resources</a:t>
          </a:r>
        </a:p>
        <a:p>
          <a:pPr>
            <a:buFontTx/>
            <a:buChar char="-"/>
          </a:pPr>
          <a:r>
            <a:rPr lang="en-US" altLang="zh-CN" sz="2000" dirty="0">
              <a:solidFill>
                <a:schemeClr val="bg1"/>
              </a:solidFill>
              <a:latin typeface="Calibri" panose="020F0502020204030204" pitchFamily="34" charset="0"/>
              <a:cs typeface="Calibri" panose="020F0502020204030204" pitchFamily="34" charset="0"/>
            </a:rPr>
            <a:t>Powerful engineering team</a:t>
          </a:r>
        </a:p>
        <a:p>
          <a:pPr>
            <a:buFontTx/>
            <a:buChar char="-"/>
          </a:pPr>
          <a:r>
            <a:rPr lang="en-US" altLang="zh-CN" sz="2000" dirty="0">
              <a:solidFill>
                <a:schemeClr val="bg1"/>
              </a:solidFill>
              <a:latin typeface="Calibri" panose="020F0502020204030204" pitchFamily="34" charset="0"/>
              <a:cs typeface="Calibri" panose="020F0502020204030204" pitchFamily="34" charset="0"/>
            </a:rPr>
            <a:t>Sponsorship with key partners </a:t>
          </a:r>
          <a:endParaRPr lang="zh-CN" altLang="en-US" sz="2000" dirty="0"/>
        </a:p>
      </dgm:t>
    </dgm:pt>
    <dgm:pt modelId="{45F5E209-0B4B-4490-84D1-4C8DAE51289D}" type="parTrans" cxnId="{0E00A359-5A0D-4888-BEB1-842B7CFDCCBC}">
      <dgm:prSet/>
      <dgm:spPr/>
      <dgm:t>
        <a:bodyPr/>
        <a:lstStyle/>
        <a:p>
          <a:endParaRPr lang="zh-CN" altLang="en-US"/>
        </a:p>
      </dgm:t>
    </dgm:pt>
    <dgm:pt modelId="{641EDA18-0C11-41A7-87B7-604BAD66198F}" type="sibTrans" cxnId="{0E00A359-5A0D-4888-BEB1-842B7CFDCCBC}">
      <dgm:prSet/>
      <dgm:spPr/>
      <dgm:t>
        <a:bodyPr/>
        <a:lstStyle/>
        <a:p>
          <a:endParaRPr lang="zh-CN" altLang="en-US"/>
        </a:p>
      </dgm:t>
    </dgm:pt>
    <dgm:pt modelId="{8812B967-D71F-4336-884D-CBF0C57665A9}">
      <dgm:prSet phldrT="[文本]" custT="1"/>
      <dgm:spPr>
        <a:solidFill>
          <a:schemeClr val="accent5">
            <a:lumMod val="75000"/>
          </a:schemeClr>
        </a:solidFill>
      </dgm:spPr>
      <dgm:t>
        <a:bodyPr/>
        <a:lstStyle/>
        <a:p>
          <a:pPr>
            <a:buFontTx/>
            <a:buChar char="-"/>
          </a:pPr>
          <a:r>
            <a:rPr lang="en-US" sz="3000" b="1" dirty="0">
              <a:latin typeface="Calibri" panose="020F0502020204030204" pitchFamily="34" charset="0"/>
              <a:cs typeface="Calibri" panose="020F0502020204030204" pitchFamily="34" charset="0"/>
            </a:rPr>
            <a:t>Key activities</a:t>
          </a:r>
        </a:p>
        <a:p>
          <a:pPr>
            <a:buFontTx/>
            <a:buChar char="-"/>
          </a:pPr>
          <a:r>
            <a:rPr lang="en-US" sz="2000" dirty="0">
              <a:latin typeface="Calibri" panose="020F0502020204030204" pitchFamily="34" charset="0"/>
              <a:cs typeface="Calibri" panose="020F0502020204030204" pitchFamily="34" charset="0"/>
            </a:rPr>
            <a:t>Research and Development (R&amp;D)</a:t>
          </a:r>
        </a:p>
        <a:p>
          <a:pPr>
            <a:buFontTx/>
            <a:buChar char="-"/>
          </a:pPr>
          <a:r>
            <a:rPr lang="en-US" sz="2000" dirty="0">
              <a:latin typeface="Calibri" panose="020F0502020204030204" pitchFamily="34" charset="0"/>
              <a:cs typeface="Calibri" panose="020F0502020204030204" pitchFamily="34" charset="0"/>
            </a:rPr>
            <a:t>Regular interviews with customers for updating robot</a:t>
          </a:r>
          <a:endParaRPr lang="zh-CN" altLang="en-US" sz="2000" dirty="0"/>
        </a:p>
      </dgm:t>
    </dgm:pt>
    <dgm:pt modelId="{27FF81C7-31BE-412C-8D24-70DE99DC32E5}" type="parTrans" cxnId="{0E93F136-0453-4538-A42E-50144E2E0CC4}">
      <dgm:prSet/>
      <dgm:spPr/>
      <dgm:t>
        <a:bodyPr/>
        <a:lstStyle/>
        <a:p>
          <a:endParaRPr lang="zh-CN" altLang="en-US"/>
        </a:p>
      </dgm:t>
    </dgm:pt>
    <dgm:pt modelId="{30B790CD-6E53-43C4-AA8B-7402710DDD8A}" type="sibTrans" cxnId="{0E93F136-0453-4538-A42E-50144E2E0CC4}">
      <dgm:prSet/>
      <dgm:spPr/>
      <dgm:t>
        <a:bodyPr/>
        <a:lstStyle/>
        <a:p>
          <a:endParaRPr lang="zh-CN" altLang="en-US"/>
        </a:p>
      </dgm:t>
    </dgm:pt>
    <dgm:pt modelId="{425E045A-BB13-4A59-93D8-C4ECFDBCFCD1}">
      <dgm:prSet phldrT="[文本]" custT="1"/>
      <dgm:spPr>
        <a:solidFill>
          <a:schemeClr val="accent5">
            <a:lumMod val="75000"/>
          </a:schemeClr>
        </a:solidFill>
      </dgm:spPr>
      <dgm:t>
        <a:bodyPr/>
        <a:lstStyle/>
        <a:p>
          <a:pPr>
            <a:buFontTx/>
            <a:buChar char="-"/>
          </a:pPr>
          <a:r>
            <a:rPr lang="en-US" altLang="zh-CN" sz="3000" b="1" dirty="0">
              <a:latin typeface="Calibri" panose="020F0502020204030204" pitchFamily="34" charset="0"/>
              <a:cs typeface="Calibri" panose="020F0502020204030204" pitchFamily="34" charset="0"/>
            </a:rPr>
            <a:t>Key Partners</a:t>
          </a:r>
        </a:p>
        <a:p>
          <a:pPr>
            <a:buFontTx/>
            <a:buChar char="-"/>
          </a:pPr>
          <a:r>
            <a:rPr lang="en-US" altLang="zh-CN" sz="2000" dirty="0">
              <a:latin typeface="Calibri" panose="020F0502020204030204" pitchFamily="34" charset="0"/>
              <a:cs typeface="Calibri" panose="020F0502020204030204" pitchFamily="34" charset="0"/>
            </a:rPr>
            <a:t>Attachments developers</a:t>
          </a:r>
        </a:p>
        <a:p>
          <a:pPr>
            <a:buFontTx/>
            <a:buChar char="-"/>
          </a:pPr>
          <a:r>
            <a:rPr lang="en-US" altLang="zh-CN" sz="2000" dirty="0">
              <a:latin typeface="Calibri" panose="020F0502020204030204" pitchFamily="34" charset="0"/>
              <a:cs typeface="Calibri" panose="020F0502020204030204" pitchFamily="34" charset="0"/>
            </a:rPr>
            <a:t>Government &amp; </a:t>
          </a:r>
          <a:r>
            <a:rPr lang="en-US" sz="2000" dirty="0">
              <a:latin typeface="Calibri" panose="020F0502020204030204" pitchFamily="34" charset="0"/>
              <a:cs typeface="Calibri" panose="020F0502020204030204" pitchFamily="34" charset="0"/>
            </a:rPr>
            <a:t>Communities</a:t>
          </a:r>
        </a:p>
        <a:p>
          <a:pPr>
            <a:buFontTx/>
            <a:buChar char="-"/>
          </a:pPr>
          <a:r>
            <a:rPr lang="en-US" sz="2000" dirty="0">
              <a:latin typeface="Calibri" panose="020F0502020204030204" pitchFamily="34" charset="0"/>
              <a:cs typeface="Calibri" panose="020F0502020204030204" pitchFamily="34" charset="0"/>
            </a:rPr>
            <a:t>Hospitals</a:t>
          </a:r>
          <a:endParaRPr lang="zh-CN" altLang="en-US" sz="2000" dirty="0"/>
        </a:p>
      </dgm:t>
    </dgm:pt>
    <dgm:pt modelId="{8FC19D38-30FE-40E8-A024-EF11E64EEDEF}" type="parTrans" cxnId="{E63B8C7B-69B7-4B3B-BD1C-08126CFE1642}">
      <dgm:prSet/>
      <dgm:spPr/>
      <dgm:t>
        <a:bodyPr/>
        <a:lstStyle/>
        <a:p>
          <a:endParaRPr lang="zh-CN" altLang="en-US"/>
        </a:p>
      </dgm:t>
    </dgm:pt>
    <dgm:pt modelId="{677C0CD1-FE6C-4AD4-BE50-2FE68E7F25F3}" type="sibTrans" cxnId="{E63B8C7B-69B7-4B3B-BD1C-08126CFE1642}">
      <dgm:prSet/>
      <dgm:spPr/>
      <dgm:t>
        <a:bodyPr/>
        <a:lstStyle/>
        <a:p>
          <a:endParaRPr lang="zh-CN" altLang="en-US"/>
        </a:p>
      </dgm:t>
    </dgm:pt>
    <dgm:pt modelId="{614802CF-86A9-49C6-95B0-1EC5AF2D0043}" type="pres">
      <dgm:prSet presAssocID="{3261B6B0-ADC5-4B56-A64B-BF5BEC816ED8}" presName="Name0" presStyleCnt="0">
        <dgm:presLayoutVars>
          <dgm:dir/>
          <dgm:resizeHandles val="exact"/>
        </dgm:presLayoutVars>
      </dgm:prSet>
      <dgm:spPr/>
    </dgm:pt>
    <dgm:pt modelId="{2BA4CD4A-43B2-4812-AAA5-7DF19E94909A}" type="pres">
      <dgm:prSet presAssocID="{3261B6B0-ADC5-4B56-A64B-BF5BEC816ED8}" presName="cycle" presStyleCnt="0"/>
      <dgm:spPr/>
    </dgm:pt>
    <dgm:pt modelId="{002A17D3-7D52-4061-8500-64CB97747921}" type="pres">
      <dgm:prSet presAssocID="{0DB9B33A-04DF-4CCC-B2F9-8667B3259F71}" presName="nodeFirstNode" presStyleLbl="node1" presStyleIdx="0" presStyleCnt="3">
        <dgm:presLayoutVars>
          <dgm:bulletEnabled val="1"/>
        </dgm:presLayoutVars>
      </dgm:prSet>
      <dgm:spPr/>
    </dgm:pt>
    <dgm:pt modelId="{ACB6AA44-061F-44AA-93BD-CE1F1F42C587}" type="pres">
      <dgm:prSet presAssocID="{641EDA18-0C11-41A7-87B7-604BAD66198F}" presName="sibTransFirstNode" presStyleLbl="bgShp" presStyleIdx="0" presStyleCnt="1"/>
      <dgm:spPr/>
    </dgm:pt>
    <dgm:pt modelId="{9EACA901-B022-4A45-96BA-65161942748B}" type="pres">
      <dgm:prSet presAssocID="{8812B967-D71F-4336-884D-CBF0C57665A9}" presName="nodeFollowingNodes" presStyleLbl="node1" presStyleIdx="1" presStyleCnt="3">
        <dgm:presLayoutVars>
          <dgm:bulletEnabled val="1"/>
        </dgm:presLayoutVars>
      </dgm:prSet>
      <dgm:spPr/>
    </dgm:pt>
    <dgm:pt modelId="{2537FED3-895F-4143-AD1C-F912E8BEBF0E}" type="pres">
      <dgm:prSet presAssocID="{425E045A-BB13-4A59-93D8-C4ECFDBCFCD1}" presName="nodeFollowingNodes" presStyleLbl="node1" presStyleIdx="2" presStyleCnt="3">
        <dgm:presLayoutVars>
          <dgm:bulletEnabled val="1"/>
        </dgm:presLayoutVars>
      </dgm:prSet>
      <dgm:spPr/>
    </dgm:pt>
  </dgm:ptLst>
  <dgm:cxnLst>
    <dgm:cxn modelId="{FB8C4912-572A-40A3-A26E-CC1EADFB300D}" type="presOf" srcId="{641EDA18-0C11-41A7-87B7-604BAD66198F}" destId="{ACB6AA44-061F-44AA-93BD-CE1F1F42C587}" srcOrd="0" destOrd="0" presId="urn:microsoft.com/office/officeart/2005/8/layout/cycle3"/>
    <dgm:cxn modelId="{0E93F136-0453-4538-A42E-50144E2E0CC4}" srcId="{3261B6B0-ADC5-4B56-A64B-BF5BEC816ED8}" destId="{8812B967-D71F-4336-884D-CBF0C57665A9}" srcOrd="1" destOrd="0" parTransId="{27FF81C7-31BE-412C-8D24-70DE99DC32E5}" sibTransId="{30B790CD-6E53-43C4-AA8B-7402710DDD8A}"/>
    <dgm:cxn modelId="{E613DF55-C3B1-491D-809A-27FD4902C387}" type="presOf" srcId="{8812B967-D71F-4336-884D-CBF0C57665A9}" destId="{9EACA901-B022-4A45-96BA-65161942748B}" srcOrd="0" destOrd="0" presId="urn:microsoft.com/office/officeart/2005/8/layout/cycle3"/>
    <dgm:cxn modelId="{0E00A359-5A0D-4888-BEB1-842B7CFDCCBC}" srcId="{3261B6B0-ADC5-4B56-A64B-BF5BEC816ED8}" destId="{0DB9B33A-04DF-4CCC-B2F9-8667B3259F71}" srcOrd="0" destOrd="0" parTransId="{45F5E209-0B4B-4490-84D1-4C8DAE51289D}" sibTransId="{641EDA18-0C11-41A7-87B7-604BAD66198F}"/>
    <dgm:cxn modelId="{E63B8C7B-69B7-4B3B-BD1C-08126CFE1642}" srcId="{3261B6B0-ADC5-4B56-A64B-BF5BEC816ED8}" destId="{425E045A-BB13-4A59-93D8-C4ECFDBCFCD1}" srcOrd="2" destOrd="0" parTransId="{8FC19D38-30FE-40E8-A024-EF11E64EEDEF}" sibTransId="{677C0CD1-FE6C-4AD4-BE50-2FE68E7F25F3}"/>
    <dgm:cxn modelId="{583AF8B2-BE1A-44D0-BE7E-3924F70736FC}" type="presOf" srcId="{425E045A-BB13-4A59-93D8-C4ECFDBCFCD1}" destId="{2537FED3-895F-4143-AD1C-F912E8BEBF0E}" srcOrd="0" destOrd="0" presId="urn:microsoft.com/office/officeart/2005/8/layout/cycle3"/>
    <dgm:cxn modelId="{94FC99BA-77F7-4AE0-BD4D-EDB741B93892}" type="presOf" srcId="{0DB9B33A-04DF-4CCC-B2F9-8667B3259F71}" destId="{002A17D3-7D52-4061-8500-64CB97747921}" srcOrd="0" destOrd="0" presId="urn:microsoft.com/office/officeart/2005/8/layout/cycle3"/>
    <dgm:cxn modelId="{43B9D1EC-4325-4F22-88E5-C18E0E7DD317}" type="presOf" srcId="{3261B6B0-ADC5-4B56-A64B-BF5BEC816ED8}" destId="{614802CF-86A9-49C6-95B0-1EC5AF2D0043}" srcOrd="0" destOrd="0" presId="urn:microsoft.com/office/officeart/2005/8/layout/cycle3"/>
    <dgm:cxn modelId="{5B1A9091-816B-4783-A510-90DE45B8B03E}" type="presParOf" srcId="{614802CF-86A9-49C6-95B0-1EC5AF2D0043}" destId="{2BA4CD4A-43B2-4812-AAA5-7DF19E94909A}" srcOrd="0" destOrd="0" presId="urn:microsoft.com/office/officeart/2005/8/layout/cycle3"/>
    <dgm:cxn modelId="{BCEA3106-CBF1-493F-8B2F-2514B78B758B}" type="presParOf" srcId="{2BA4CD4A-43B2-4812-AAA5-7DF19E94909A}" destId="{002A17D3-7D52-4061-8500-64CB97747921}" srcOrd="0" destOrd="0" presId="urn:microsoft.com/office/officeart/2005/8/layout/cycle3"/>
    <dgm:cxn modelId="{8761C509-66B6-42D6-842A-A5CA39B4B977}" type="presParOf" srcId="{2BA4CD4A-43B2-4812-AAA5-7DF19E94909A}" destId="{ACB6AA44-061F-44AA-93BD-CE1F1F42C587}" srcOrd="1" destOrd="0" presId="urn:microsoft.com/office/officeart/2005/8/layout/cycle3"/>
    <dgm:cxn modelId="{BB9161ED-197E-4C15-A6D8-33B20F93C6C5}" type="presParOf" srcId="{2BA4CD4A-43B2-4812-AAA5-7DF19E94909A}" destId="{9EACA901-B022-4A45-96BA-65161942748B}" srcOrd="2" destOrd="0" presId="urn:microsoft.com/office/officeart/2005/8/layout/cycle3"/>
    <dgm:cxn modelId="{F5397725-D3AD-42F0-BC78-ACCED1F7E8D6}" type="presParOf" srcId="{2BA4CD4A-43B2-4812-AAA5-7DF19E94909A}" destId="{2537FED3-895F-4143-AD1C-F912E8BEBF0E}" srcOrd="3"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6AA44-061F-44AA-93BD-CE1F1F42C587}">
      <dsp:nvSpPr>
        <dsp:cNvPr id="0" name=""/>
        <dsp:cNvSpPr/>
      </dsp:nvSpPr>
      <dsp:spPr>
        <a:xfrm>
          <a:off x="1386165" y="-315678"/>
          <a:ext cx="5355668" cy="5355668"/>
        </a:xfrm>
        <a:prstGeom prst="circularArrow">
          <a:avLst>
            <a:gd name="adj1" fmla="val 5689"/>
            <a:gd name="adj2" fmla="val 340510"/>
            <a:gd name="adj3" fmla="val 12378105"/>
            <a:gd name="adj4" fmla="val 18301051"/>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2A17D3-7D52-4061-8500-64CB97747921}">
      <dsp:nvSpPr>
        <dsp:cNvPr id="0" name=""/>
        <dsp:cNvSpPr/>
      </dsp:nvSpPr>
      <dsp:spPr>
        <a:xfrm>
          <a:off x="2162968" y="939"/>
          <a:ext cx="3802062" cy="1901031"/>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FontTx/>
            <a:buNone/>
          </a:pPr>
          <a:r>
            <a:rPr lang="en-US" altLang="zh-CN" sz="3000" b="1" kern="1200" dirty="0">
              <a:solidFill>
                <a:schemeClr val="bg1"/>
              </a:solidFill>
              <a:latin typeface="Calibri" panose="020F0502020204030204" pitchFamily="34" charset="0"/>
              <a:cs typeface="Calibri" panose="020F0502020204030204" pitchFamily="34" charset="0"/>
            </a:rPr>
            <a:t>Key Resources</a:t>
          </a:r>
        </a:p>
        <a:p>
          <a:pPr marL="0" lvl="0" indent="0" algn="ctr" defTabSz="1333500">
            <a:lnSpc>
              <a:spcPct val="90000"/>
            </a:lnSpc>
            <a:spcBef>
              <a:spcPct val="0"/>
            </a:spcBef>
            <a:spcAft>
              <a:spcPct val="35000"/>
            </a:spcAft>
            <a:buFontTx/>
            <a:buNone/>
          </a:pPr>
          <a:r>
            <a:rPr lang="en-US" altLang="zh-CN" sz="2000" kern="1200" dirty="0">
              <a:solidFill>
                <a:schemeClr val="bg1"/>
              </a:solidFill>
              <a:latin typeface="Calibri" panose="020F0502020204030204" pitchFamily="34" charset="0"/>
              <a:cs typeface="Calibri" panose="020F0502020204030204" pitchFamily="34" charset="0"/>
            </a:rPr>
            <a:t>Powerful engineering team</a:t>
          </a:r>
        </a:p>
        <a:p>
          <a:pPr marL="0" lvl="0" indent="0" algn="ctr" defTabSz="1333500">
            <a:lnSpc>
              <a:spcPct val="90000"/>
            </a:lnSpc>
            <a:spcBef>
              <a:spcPct val="0"/>
            </a:spcBef>
            <a:spcAft>
              <a:spcPct val="35000"/>
            </a:spcAft>
            <a:buFontTx/>
            <a:buNone/>
          </a:pPr>
          <a:r>
            <a:rPr lang="en-US" altLang="zh-CN" sz="2000" kern="1200" dirty="0">
              <a:solidFill>
                <a:schemeClr val="bg1"/>
              </a:solidFill>
              <a:latin typeface="Calibri" panose="020F0502020204030204" pitchFamily="34" charset="0"/>
              <a:cs typeface="Calibri" panose="020F0502020204030204" pitchFamily="34" charset="0"/>
            </a:rPr>
            <a:t>Sponsorship with key partners </a:t>
          </a:r>
          <a:endParaRPr lang="zh-CN" altLang="en-US" sz="2000" kern="1200" dirty="0"/>
        </a:p>
      </dsp:txBody>
      <dsp:txXfrm>
        <a:off x="2255769" y="93740"/>
        <a:ext cx="3616460" cy="1715429"/>
      </dsp:txXfrm>
    </dsp:sp>
    <dsp:sp modelId="{9EACA901-B022-4A45-96BA-65161942748B}">
      <dsp:nvSpPr>
        <dsp:cNvPr id="0" name=""/>
        <dsp:cNvSpPr/>
      </dsp:nvSpPr>
      <dsp:spPr>
        <a:xfrm>
          <a:off x="4192791" y="3516695"/>
          <a:ext cx="3802062" cy="1901031"/>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FontTx/>
            <a:buNone/>
          </a:pPr>
          <a:r>
            <a:rPr lang="en-US" sz="3000" b="1" kern="1200" dirty="0">
              <a:latin typeface="Calibri" panose="020F0502020204030204" pitchFamily="34" charset="0"/>
              <a:cs typeface="Calibri" panose="020F0502020204030204" pitchFamily="34" charset="0"/>
            </a:rPr>
            <a:t>Key activities</a:t>
          </a:r>
        </a:p>
        <a:p>
          <a:pPr marL="0" lvl="0" indent="0" algn="ctr" defTabSz="1333500">
            <a:lnSpc>
              <a:spcPct val="90000"/>
            </a:lnSpc>
            <a:spcBef>
              <a:spcPct val="0"/>
            </a:spcBef>
            <a:spcAft>
              <a:spcPct val="35000"/>
            </a:spcAft>
            <a:buFontTx/>
            <a:buNone/>
          </a:pPr>
          <a:r>
            <a:rPr lang="en-US" sz="2000" kern="1200" dirty="0">
              <a:latin typeface="Calibri" panose="020F0502020204030204" pitchFamily="34" charset="0"/>
              <a:cs typeface="Calibri" panose="020F0502020204030204" pitchFamily="34" charset="0"/>
            </a:rPr>
            <a:t>Research and Development (R&amp;D)</a:t>
          </a:r>
        </a:p>
        <a:p>
          <a:pPr marL="0" lvl="0" indent="0" algn="ctr" defTabSz="1333500">
            <a:lnSpc>
              <a:spcPct val="90000"/>
            </a:lnSpc>
            <a:spcBef>
              <a:spcPct val="0"/>
            </a:spcBef>
            <a:spcAft>
              <a:spcPct val="35000"/>
            </a:spcAft>
            <a:buFontTx/>
            <a:buNone/>
          </a:pPr>
          <a:r>
            <a:rPr lang="en-US" sz="2000" kern="1200" dirty="0">
              <a:latin typeface="Calibri" panose="020F0502020204030204" pitchFamily="34" charset="0"/>
              <a:cs typeface="Calibri" panose="020F0502020204030204" pitchFamily="34" charset="0"/>
            </a:rPr>
            <a:t>Regular interviews with customers for updating robot</a:t>
          </a:r>
          <a:endParaRPr lang="zh-CN" altLang="en-US" sz="2000" kern="1200" dirty="0"/>
        </a:p>
      </dsp:txBody>
      <dsp:txXfrm>
        <a:off x="4285592" y="3609496"/>
        <a:ext cx="3616460" cy="1715429"/>
      </dsp:txXfrm>
    </dsp:sp>
    <dsp:sp modelId="{2537FED3-895F-4143-AD1C-F912E8BEBF0E}">
      <dsp:nvSpPr>
        <dsp:cNvPr id="0" name=""/>
        <dsp:cNvSpPr/>
      </dsp:nvSpPr>
      <dsp:spPr>
        <a:xfrm>
          <a:off x="133146" y="3516695"/>
          <a:ext cx="3802062" cy="1901031"/>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FontTx/>
            <a:buNone/>
          </a:pPr>
          <a:r>
            <a:rPr lang="en-US" altLang="zh-CN" sz="3000" b="1" kern="1200" dirty="0">
              <a:latin typeface="Calibri" panose="020F0502020204030204" pitchFamily="34" charset="0"/>
              <a:cs typeface="Calibri" panose="020F0502020204030204" pitchFamily="34" charset="0"/>
            </a:rPr>
            <a:t>Key Partners</a:t>
          </a:r>
        </a:p>
        <a:p>
          <a:pPr marL="0" lvl="0" indent="0" algn="ctr" defTabSz="1333500">
            <a:lnSpc>
              <a:spcPct val="90000"/>
            </a:lnSpc>
            <a:spcBef>
              <a:spcPct val="0"/>
            </a:spcBef>
            <a:spcAft>
              <a:spcPct val="35000"/>
            </a:spcAft>
            <a:buFontTx/>
            <a:buNone/>
          </a:pPr>
          <a:r>
            <a:rPr lang="en-US" altLang="zh-CN" sz="2000" kern="1200" dirty="0">
              <a:latin typeface="Calibri" panose="020F0502020204030204" pitchFamily="34" charset="0"/>
              <a:cs typeface="Calibri" panose="020F0502020204030204" pitchFamily="34" charset="0"/>
            </a:rPr>
            <a:t>Attachments developers</a:t>
          </a:r>
        </a:p>
        <a:p>
          <a:pPr marL="0" lvl="0" indent="0" algn="ctr" defTabSz="1333500">
            <a:lnSpc>
              <a:spcPct val="90000"/>
            </a:lnSpc>
            <a:spcBef>
              <a:spcPct val="0"/>
            </a:spcBef>
            <a:spcAft>
              <a:spcPct val="35000"/>
            </a:spcAft>
            <a:buFontTx/>
            <a:buNone/>
          </a:pPr>
          <a:r>
            <a:rPr lang="en-US" altLang="zh-CN" sz="2000" kern="1200" dirty="0">
              <a:latin typeface="Calibri" panose="020F0502020204030204" pitchFamily="34" charset="0"/>
              <a:cs typeface="Calibri" panose="020F0502020204030204" pitchFamily="34" charset="0"/>
            </a:rPr>
            <a:t>Government &amp; </a:t>
          </a:r>
          <a:r>
            <a:rPr lang="en-US" sz="2000" kern="1200" dirty="0">
              <a:latin typeface="Calibri" panose="020F0502020204030204" pitchFamily="34" charset="0"/>
              <a:cs typeface="Calibri" panose="020F0502020204030204" pitchFamily="34" charset="0"/>
            </a:rPr>
            <a:t>Communities</a:t>
          </a:r>
        </a:p>
        <a:p>
          <a:pPr marL="0" lvl="0" indent="0" algn="ctr" defTabSz="1333500">
            <a:lnSpc>
              <a:spcPct val="90000"/>
            </a:lnSpc>
            <a:spcBef>
              <a:spcPct val="0"/>
            </a:spcBef>
            <a:spcAft>
              <a:spcPct val="35000"/>
            </a:spcAft>
            <a:buFontTx/>
            <a:buNone/>
          </a:pPr>
          <a:r>
            <a:rPr lang="en-US" sz="2000" kern="1200" dirty="0">
              <a:latin typeface="Calibri" panose="020F0502020204030204" pitchFamily="34" charset="0"/>
              <a:cs typeface="Calibri" panose="020F0502020204030204" pitchFamily="34" charset="0"/>
            </a:rPr>
            <a:t>Hospitals</a:t>
          </a:r>
          <a:endParaRPr lang="zh-CN" altLang="en-US" sz="2000" kern="1200" dirty="0"/>
        </a:p>
      </dsp:txBody>
      <dsp:txXfrm>
        <a:off x="225947" y="3609496"/>
        <a:ext cx="3616460" cy="171542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3CB68-396E-40F8-BB04-BFCF1B1A50BE}" type="datetimeFigureOut">
              <a:rPr lang="zh-CN" altLang="en-US" smtClean="0"/>
              <a:t>2020/6/29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99E81-8E5F-4678-BD4E-2DB1F57B256D}" type="slidenum">
              <a:rPr lang="zh-CN" altLang="en-US" smtClean="0"/>
              <a:t>‹#›</a:t>
            </a:fld>
            <a:endParaRPr lang="zh-CN" altLang="en-US"/>
          </a:p>
        </p:txBody>
      </p:sp>
    </p:spTree>
    <p:extLst>
      <p:ext uri="{BB962C8B-B14F-4D97-AF65-F5344CB8AC3E}">
        <p14:creationId xmlns:p14="http://schemas.microsoft.com/office/powerpoint/2010/main" val="50939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2</a:t>
            </a:fld>
            <a:endParaRPr lang="zh-CN" altLang="en-US"/>
          </a:p>
        </p:txBody>
      </p:sp>
    </p:spTree>
    <p:extLst>
      <p:ext uri="{BB962C8B-B14F-4D97-AF65-F5344CB8AC3E}">
        <p14:creationId xmlns:p14="http://schemas.microsoft.com/office/powerpoint/2010/main" val="1957340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Until May 1</a:t>
            </a:r>
            <a:r>
              <a:rPr lang="en-US" altLang="zh-CN" baseline="30000" dirty="0"/>
              <a:t>st</a:t>
            </a:r>
            <a:r>
              <a:rPr lang="en-US" altLang="zh-CN" dirty="0"/>
              <a:t>, the coronavirus has spread to almost every country in the world, and the total number of infected people reaches to 3.3 million worldwide. Many countries are still at the beginning of this pandemic.  As a result, the infected people will keep increasing in the near future.</a:t>
            </a:r>
          </a:p>
          <a:p>
            <a:r>
              <a:rPr lang="en-US" altLang="zh-CN" dirty="0"/>
              <a:t>With the pandemic getting more and more worse, the medical resources and staffs are overwhelmed by the infected people. For those old people, who are more susceptible of this virus, they can’t get enough </a:t>
            </a:r>
            <a:r>
              <a:rPr lang="zh-CN" altLang="en-US" dirty="0"/>
              <a:t> </a:t>
            </a:r>
            <a:r>
              <a:rPr lang="en-US" altLang="zh-CN" dirty="0"/>
              <a:t>medical cares from the hospitals. Also, since many countries have taken the social distancing rules to contain and slow down the spreading of the virus, it’s difficult for many elderly to take medicine on time.</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11</a:t>
            </a:fld>
            <a:endParaRPr lang="zh-CN" altLang="en-US"/>
          </a:p>
        </p:txBody>
      </p:sp>
    </p:spTree>
    <p:extLst>
      <p:ext uri="{BB962C8B-B14F-4D97-AF65-F5344CB8AC3E}">
        <p14:creationId xmlns:p14="http://schemas.microsoft.com/office/powerpoint/2010/main" val="392335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The following architecture diagrams will show how it works, bold text shows the FLEXTRA’s basic function, and italic texts represents for the attachments.</a:t>
            </a:r>
          </a:p>
          <a:p>
            <a:r>
              <a:rPr lang="en-US" altLang="zh-CN" dirty="0"/>
              <a:t>In public area, the robot can measure people’s temperature and allow them to pass if they have normal temperature. Compared to human, the robot can measure multiple people’s temperature at once. Compared to </a:t>
            </a:r>
            <a:r>
              <a:rPr lang="zh-CN" altLang="en-US" dirty="0"/>
              <a:t>（市面上某种测温机器人</a:t>
            </a:r>
            <a:r>
              <a:rPr lang="en-US" altLang="zh-CN" dirty="0"/>
              <a:t>), our robot’s video call system allows controllers to stay on top of the situation and communicate with people. It</a:t>
            </a:r>
            <a:r>
              <a:rPr lang="zh-CN" altLang="en-US" dirty="0"/>
              <a:t> </a:t>
            </a:r>
            <a:r>
              <a:rPr lang="en-US" altLang="zh-CN" dirty="0"/>
              <a:t>can also control people movement.</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12</a:t>
            </a:fld>
            <a:endParaRPr lang="zh-CN" altLang="en-US"/>
          </a:p>
        </p:txBody>
      </p:sp>
    </p:spTree>
    <p:extLst>
      <p:ext uri="{BB962C8B-B14F-4D97-AF65-F5344CB8AC3E}">
        <p14:creationId xmlns:p14="http://schemas.microsoft.com/office/powerpoint/2010/main" val="721738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robot can provide people with remote consultation and reception with medical professionals. Doctor can use the robot to The robot’s appointment system can maintain order for consultation wherever in hospital or housing estates, which is a big problem in Chinese hospital. Compared to normal reception robot in hospitals, FLEXTRA is more flexible to move, and it can make video consultation. In addition, patients can get basic diagnosis through video communication with doctors and thermometer instead of meeting a doctor face to face. </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13</a:t>
            </a:fld>
            <a:endParaRPr lang="zh-CN" altLang="en-US"/>
          </a:p>
        </p:txBody>
      </p:sp>
    </p:spTree>
    <p:extLst>
      <p:ext uri="{BB962C8B-B14F-4D97-AF65-F5344CB8AC3E}">
        <p14:creationId xmlns:p14="http://schemas.microsoft.com/office/powerpoint/2010/main" val="3975554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wards, the robot can save lots of time and resources through contactless delivery since it doesn’t need protection measures. Doctors can control the robot to move around to deliver food or pills from office. The video communication system and thermometer can also help them to make simple diagnosis during delivery.</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14</a:t>
            </a:fld>
            <a:endParaRPr lang="zh-CN" altLang="en-US"/>
          </a:p>
        </p:txBody>
      </p:sp>
    </p:spTree>
    <p:extLst>
      <p:ext uri="{BB962C8B-B14F-4D97-AF65-F5344CB8AC3E}">
        <p14:creationId xmlns:p14="http://schemas.microsoft.com/office/powerpoint/2010/main" val="321109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Until May 1</a:t>
            </a:r>
            <a:r>
              <a:rPr lang="en-US" altLang="zh-CN" baseline="30000" dirty="0"/>
              <a:t>st</a:t>
            </a:r>
            <a:r>
              <a:rPr lang="en-US" altLang="zh-CN" dirty="0"/>
              <a:t>, the coronavirus has spread to almost every country in the world, and the total number of infected people reaches to 3.3 million worldwide. Many countries are still at the beginning of this pandemic.  As a result, the infected people will keep increasing in the near future.</a:t>
            </a:r>
          </a:p>
          <a:p>
            <a:r>
              <a:rPr lang="en-US" altLang="zh-CN" dirty="0"/>
              <a:t>With the pandemic getting more and more worse, the medical resources and staffs are overwhelmed by the infected people. For those old people, who are more susceptible of this virus, they can’t get enough </a:t>
            </a:r>
            <a:r>
              <a:rPr lang="zh-CN" altLang="en-US" dirty="0"/>
              <a:t> </a:t>
            </a:r>
            <a:r>
              <a:rPr lang="en-US" altLang="zh-CN" dirty="0"/>
              <a:t>medical cares from the hospitals. Also, since many countries have taken the social distancing rules to contain and slow down the spreading of the virus, it’s difficult for many elderly to take medicine on time.</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15</a:t>
            </a:fld>
            <a:endParaRPr lang="zh-CN" altLang="en-US"/>
          </a:p>
        </p:txBody>
      </p:sp>
    </p:spTree>
    <p:extLst>
      <p:ext uri="{BB962C8B-B14F-4D97-AF65-F5344CB8AC3E}">
        <p14:creationId xmlns:p14="http://schemas.microsoft.com/office/powerpoint/2010/main" val="2626666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wards, the robot can save lots of time and resources through contactless delivery since it doesn’t need protection measures. Doctors can control the robot to move around to deliver food or pills from office. The video communication system and thermometer can also help them to make simple diagnosis during delivery.</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16</a:t>
            </a:fld>
            <a:endParaRPr lang="zh-CN" altLang="en-US"/>
          </a:p>
        </p:txBody>
      </p:sp>
    </p:spTree>
    <p:extLst>
      <p:ext uri="{BB962C8B-B14F-4D97-AF65-F5344CB8AC3E}">
        <p14:creationId xmlns:p14="http://schemas.microsoft.com/office/powerpoint/2010/main" val="57991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Revenue</a:t>
            </a:r>
            <a:r>
              <a:rPr lang="zh-CN" altLang="en-US" dirty="0"/>
              <a:t> </a:t>
            </a:r>
            <a:r>
              <a:rPr lang="en-US" altLang="zh-CN" dirty="0"/>
              <a:t>stream</a:t>
            </a:r>
            <a:r>
              <a:rPr lang="zh-CN" altLang="en-US" dirty="0"/>
              <a:t>以租借收入为主</a:t>
            </a:r>
            <a:r>
              <a:rPr lang="en-US" altLang="zh-CN" dirty="0"/>
              <a:t>,</a:t>
            </a:r>
            <a:r>
              <a:rPr lang="zh-CN" altLang="en-US" dirty="0"/>
              <a:t>可以添加销售的价格 租借一台一个月</a:t>
            </a:r>
            <a:r>
              <a:rPr lang="en-US" altLang="zh-CN" dirty="0"/>
              <a:t>1000</a:t>
            </a:r>
            <a:r>
              <a:rPr lang="zh-CN" altLang="en-US" dirty="0"/>
              <a:t>元是个参考价位</a:t>
            </a:r>
            <a:endParaRPr lang="en-US" dirty="0"/>
          </a:p>
        </p:txBody>
      </p:sp>
      <p:sp>
        <p:nvSpPr>
          <p:cNvPr id="4" name="Slide Number Placeholder 3"/>
          <p:cNvSpPr>
            <a:spLocks noGrp="1"/>
          </p:cNvSpPr>
          <p:nvPr>
            <p:ph type="sldNum" sz="quarter" idx="5"/>
          </p:nvPr>
        </p:nvSpPr>
        <p:spPr/>
        <p:txBody>
          <a:bodyPr/>
          <a:lstStyle/>
          <a:p>
            <a:fld id="{12C12373-5F0E-4031-89B1-3E08D37ACBA9}" type="slidenum">
              <a:rPr lang="en-US" smtClean="0"/>
              <a:t>17</a:t>
            </a:fld>
            <a:endParaRPr lang="en-US"/>
          </a:p>
        </p:txBody>
      </p:sp>
    </p:spTree>
    <p:extLst>
      <p:ext uri="{BB962C8B-B14F-4D97-AF65-F5344CB8AC3E}">
        <p14:creationId xmlns:p14="http://schemas.microsoft.com/office/powerpoint/2010/main" val="116330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18</a:t>
            </a:fld>
            <a:endParaRPr lang="zh-CN" altLang="en-US"/>
          </a:p>
        </p:txBody>
      </p:sp>
    </p:spTree>
    <p:extLst>
      <p:ext uri="{BB962C8B-B14F-4D97-AF65-F5344CB8AC3E}">
        <p14:creationId xmlns:p14="http://schemas.microsoft.com/office/powerpoint/2010/main" val="2079972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a:t>
            </a:r>
            <a:r>
              <a:rPr lang="en-US" altLang="zh-CN" dirty="0"/>
              <a:t>5</a:t>
            </a:r>
            <a:r>
              <a:rPr lang="zh-CN" altLang="en-US" dirty="0"/>
              <a:t>块大致内容只需要拓展一下，但需要重新排版</a:t>
            </a:r>
            <a:endParaRPr lang="en-US" dirty="0"/>
          </a:p>
        </p:txBody>
      </p:sp>
      <p:sp>
        <p:nvSpPr>
          <p:cNvPr id="4" name="Slide Number Placeholder 3"/>
          <p:cNvSpPr>
            <a:spLocks noGrp="1"/>
          </p:cNvSpPr>
          <p:nvPr>
            <p:ph type="sldNum" sz="quarter" idx="5"/>
          </p:nvPr>
        </p:nvSpPr>
        <p:spPr/>
        <p:txBody>
          <a:bodyPr/>
          <a:lstStyle/>
          <a:p>
            <a:fld id="{12C12373-5F0E-4031-89B1-3E08D37ACBA9}" type="slidenum">
              <a:rPr lang="en-US" smtClean="0"/>
              <a:t>19</a:t>
            </a:fld>
            <a:endParaRPr lang="en-US"/>
          </a:p>
        </p:txBody>
      </p:sp>
    </p:spTree>
    <p:extLst>
      <p:ext uri="{BB962C8B-B14F-4D97-AF65-F5344CB8AC3E}">
        <p14:creationId xmlns:p14="http://schemas.microsoft.com/office/powerpoint/2010/main" val="68092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这页最好还能搞个步骤图之类的</a:t>
            </a:r>
            <a:endParaRPr lang="en-US" dirty="0"/>
          </a:p>
          <a:p>
            <a:endParaRPr lang="en-US" dirty="0"/>
          </a:p>
        </p:txBody>
      </p:sp>
      <p:sp>
        <p:nvSpPr>
          <p:cNvPr id="4" name="Slide Number Placeholder 3"/>
          <p:cNvSpPr>
            <a:spLocks noGrp="1"/>
          </p:cNvSpPr>
          <p:nvPr>
            <p:ph type="sldNum" sz="quarter" idx="5"/>
          </p:nvPr>
        </p:nvSpPr>
        <p:spPr/>
        <p:txBody>
          <a:bodyPr/>
          <a:lstStyle/>
          <a:p>
            <a:fld id="{12C12373-5F0E-4031-89B1-3E08D37ACBA9}" type="slidenum">
              <a:rPr lang="en-US" smtClean="0"/>
              <a:t>20</a:t>
            </a:fld>
            <a:endParaRPr lang="en-US"/>
          </a:p>
        </p:txBody>
      </p:sp>
    </p:spTree>
    <p:extLst>
      <p:ext uri="{BB962C8B-B14F-4D97-AF65-F5344CB8AC3E}">
        <p14:creationId xmlns:p14="http://schemas.microsoft.com/office/powerpoint/2010/main" val="233984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Until May 1</a:t>
            </a:r>
            <a:r>
              <a:rPr lang="en-US" altLang="zh-CN" baseline="30000" dirty="0"/>
              <a:t>st</a:t>
            </a:r>
            <a:r>
              <a:rPr lang="en-US" altLang="zh-CN" dirty="0"/>
              <a:t>, the coronavirus has spread to almost every country in the world, and the total number of infected people reaches to 3.3 million worldwide. Many countries are still at the beginning of this pandemic.  As a result, the infected people will keep increasing in the near future.</a:t>
            </a:r>
          </a:p>
          <a:p>
            <a:r>
              <a:rPr lang="en-US" altLang="zh-CN" dirty="0"/>
              <a:t>With the pandemic getting more and more worse, the medical resources and staffs are overwhelmed by the infected people. For those old people, who are more susceptible of this virus, they can’t get enough </a:t>
            </a:r>
            <a:r>
              <a:rPr lang="zh-CN" altLang="en-US" dirty="0"/>
              <a:t> </a:t>
            </a:r>
            <a:r>
              <a:rPr lang="en-US" altLang="zh-CN" dirty="0"/>
              <a:t>medical cares from the hospitals. Also, since many countries have taken the social distancing rules to contain and slow down the spreading of the virus, it’s difficult for many elderly to take medicine on time.</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3</a:t>
            </a:fld>
            <a:endParaRPr lang="zh-CN" altLang="en-US"/>
          </a:p>
        </p:txBody>
      </p:sp>
    </p:spTree>
    <p:extLst>
      <p:ext uri="{BB962C8B-B14F-4D97-AF65-F5344CB8AC3E}">
        <p14:creationId xmlns:p14="http://schemas.microsoft.com/office/powerpoint/2010/main" val="347941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a:t>
            </a:r>
            <a:r>
              <a:rPr lang="en-US" altLang="zh-CN" dirty="0"/>
              <a:t>FLEXTRA</a:t>
            </a:r>
            <a:r>
              <a:rPr lang="zh-CN" altLang="en-US" dirty="0"/>
              <a:t>的定义 </a:t>
            </a:r>
            <a:r>
              <a:rPr lang="en-US" altLang="zh-CN" dirty="0"/>
              <a:t>The Flexible Telepresence Robot Assembly is robot that supports instant video calls, smart medicine dispensation and remote control. It can be flexibly combined with other attachments to adapt different scenarios. In this global pandemic, FLEXTRA can be used to replace human to work in dangerous places, such as hospitals, to reduce the chance of being infected. This robot can also save a lot of PPE(personal protection equipment) for those doctors and nurses in the hospitals. </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4</a:t>
            </a:fld>
            <a:endParaRPr lang="zh-CN" altLang="en-US"/>
          </a:p>
        </p:txBody>
      </p:sp>
    </p:spTree>
    <p:extLst>
      <p:ext uri="{BB962C8B-B14F-4D97-AF65-F5344CB8AC3E}">
        <p14:creationId xmlns:p14="http://schemas.microsoft.com/office/powerpoint/2010/main" val="366941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工作模式：</a:t>
            </a:r>
            <a:endParaRPr lang="en-US" altLang="zh-CN" dirty="0"/>
          </a:p>
          <a:p>
            <a:r>
              <a:rPr lang="zh-CN" altLang="en-US" dirty="0"/>
              <a:t>用户可以使用电脑，手机，平板等手头的电子设备，登录网页通过</a:t>
            </a:r>
            <a:r>
              <a:rPr lang="en-US" altLang="zh-CN" dirty="0"/>
              <a:t>user interface</a:t>
            </a:r>
            <a:r>
              <a:rPr lang="zh-CN" altLang="en-US" dirty="0"/>
              <a:t>来控制</a:t>
            </a:r>
            <a:r>
              <a:rPr lang="en-US" altLang="zh-CN" dirty="0"/>
              <a:t>FLEXTRA</a:t>
            </a:r>
            <a:r>
              <a:rPr lang="zh-CN" altLang="en-US" dirty="0"/>
              <a:t>上的平板和</a:t>
            </a:r>
            <a:r>
              <a:rPr lang="en-US" altLang="zh-CN" dirty="0"/>
              <a:t>raspberry pi.</a:t>
            </a:r>
            <a:r>
              <a:rPr lang="zh-CN" altLang="en-US" dirty="0"/>
              <a:t> 平板可以用来进行视频通话，监控机器人周围环境，并提供一些列应用。树莓派可以控制机器人上的电控设备，包括控制电机发药，移动机器人，读取传感器数据等。</a:t>
            </a:r>
            <a:endParaRPr lang="en-US" altLang="zh-CN" dirty="0"/>
          </a:p>
          <a:p>
            <a:r>
              <a:rPr lang="en-US" altLang="zh-CN" dirty="0"/>
              <a:t>Users can use computers, smart phones and </a:t>
            </a:r>
            <a:r>
              <a:rPr lang="en-US" altLang="zh-CN" dirty="0" err="1"/>
              <a:t>Ipads</a:t>
            </a:r>
            <a:r>
              <a:rPr lang="en-US" altLang="zh-CN" dirty="0"/>
              <a:t> to log into the user interface on the website to control the </a:t>
            </a:r>
            <a:r>
              <a:rPr lang="en-US" altLang="zh-CN" dirty="0" err="1"/>
              <a:t>ipad</a:t>
            </a:r>
            <a:r>
              <a:rPr lang="en-US" altLang="zh-CN" dirty="0"/>
              <a:t> and raspberry pi on the FLEXTRA. The </a:t>
            </a:r>
            <a:r>
              <a:rPr lang="en-US" altLang="zh-CN" dirty="0" err="1"/>
              <a:t>Ipad</a:t>
            </a:r>
            <a:r>
              <a:rPr lang="en-US" altLang="zh-CN" dirty="0"/>
              <a:t> on the FLEXTRA can be used to take instant video calls, monitor the surrounding of the robot and provide other apps depending on the target users. The raspberry pi will control the electronic devices  on the robot. It controls automatically delivering medicine,  moving the robots and processing data from sensors. </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5</a:t>
            </a:fld>
            <a:endParaRPr lang="zh-CN" altLang="en-US"/>
          </a:p>
        </p:txBody>
      </p:sp>
    </p:spTree>
    <p:extLst>
      <p:ext uri="{BB962C8B-B14F-4D97-AF65-F5344CB8AC3E}">
        <p14:creationId xmlns:p14="http://schemas.microsoft.com/office/powerpoint/2010/main" val="195053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Until May 1</a:t>
            </a:r>
            <a:r>
              <a:rPr lang="en-US" altLang="zh-CN" baseline="30000" dirty="0"/>
              <a:t>st</a:t>
            </a:r>
            <a:r>
              <a:rPr lang="en-US" altLang="zh-CN" dirty="0"/>
              <a:t>, the coronavirus has spread to almost every country in the world, and the total number of infected people reaches to 3.3 million worldwide. Many countries are still at the beginning of this pandemic.  As a result, the infected people will keep increasing in the near future.</a:t>
            </a:r>
          </a:p>
          <a:p>
            <a:r>
              <a:rPr lang="en-US" altLang="zh-CN" dirty="0"/>
              <a:t>With the pandemic getting more and more worse, the medical resources and staffs are overwhelmed by the infected people. For those old people, who are more susceptible of this virus, they can’t get enough </a:t>
            </a:r>
            <a:r>
              <a:rPr lang="zh-CN" altLang="en-US" dirty="0"/>
              <a:t> </a:t>
            </a:r>
            <a:r>
              <a:rPr lang="en-US" altLang="zh-CN" dirty="0"/>
              <a:t>medical cares from the hospitals. Also, since many countries have taken the social distancing rules to contain and slow down the spreading of the virus, it’s difficult for many elderly to take medicine on time.</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6</a:t>
            </a:fld>
            <a:endParaRPr lang="zh-CN" altLang="en-US"/>
          </a:p>
        </p:txBody>
      </p:sp>
    </p:spTree>
    <p:extLst>
      <p:ext uri="{BB962C8B-B14F-4D97-AF65-F5344CB8AC3E}">
        <p14:creationId xmlns:p14="http://schemas.microsoft.com/office/powerpoint/2010/main" val="2486170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底盘的结构设计</a:t>
            </a:r>
            <a:r>
              <a:rPr lang="en-US" altLang="zh-CN" dirty="0"/>
              <a:t>,</a:t>
            </a:r>
            <a:r>
              <a:rPr lang="zh-CN" altLang="en-US" dirty="0"/>
              <a:t>主要包括左右两个马达，亚克力板和</a:t>
            </a:r>
            <a:r>
              <a:rPr lang="en-US" altLang="zh-CN" dirty="0"/>
              <a:t>3D</a:t>
            </a:r>
            <a:r>
              <a:rPr lang="zh-CN" altLang="en-US" dirty="0"/>
              <a:t>打印支撑件和万向轮</a:t>
            </a:r>
            <a:r>
              <a:rPr lang="en-US" altLang="zh-CN" dirty="0"/>
              <a:t>omni wheel</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7</a:t>
            </a:fld>
            <a:endParaRPr lang="zh-CN" altLang="en-US"/>
          </a:p>
        </p:txBody>
      </p:sp>
    </p:spTree>
    <p:extLst>
      <p:ext uri="{BB962C8B-B14F-4D97-AF65-F5344CB8AC3E}">
        <p14:creationId xmlns:p14="http://schemas.microsoft.com/office/powerpoint/2010/main" val="1867078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树莓派的电控结构设计。左侧为继电器，用来</a:t>
            </a:r>
            <a:r>
              <a:rPr lang="en-US" altLang="zh-CN" dirty="0"/>
              <a:t>drive step motor</a:t>
            </a:r>
            <a:r>
              <a:rPr lang="zh-CN" altLang="en-US" dirty="0"/>
              <a:t>来分发药物。右侧为底盘马达的</a:t>
            </a:r>
            <a:r>
              <a:rPr lang="en-US" altLang="zh-CN" dirty="0"/>
              <a:t>drive board</a:t>
            </a:r>
            <a:r>
              <a:rPr lang="zh-CN" altLang="en-US" dirty="0"/>
              <a:t>，用来控制机器人移动</a:t>
            </a:r>
            <a:r>
              <a:rPr lang="en-US" altLang="zh-CN" dirty="0"/>
              <a:t>.</a:t>
            </a:r>
            <a:r>
              <a:rPr lang="zh-CN" altLang="en-US" dirty="0"/>
              <a:t>分别用</a:t>
            </a:r>
            <a:r>
              <a:rPr lang="en-US" altLang="zh-CN" dirty="0"/>
              <a:t>9V</a:t>
            </a:r>
            <a:r>
              <a:rPr lang="zh-CN" altLang="en-US" dirty="0"/>
              <a:t>电池作为电源。</a:t>
            </a:r>
          </a:p>
        </p:txBody>
      </p:sp>
      <p:sp>
        <p:nvSpPr>
          <p:cNvPr id="4" name="灯片编号占位符 3"/>
          <p:cNvSpPr>
            <a:spLocks noGrp="1"/>
          </p:cNvSpPr>
          <p:nvPr>
            <p:ph type="sldNum" sz="quarter" idx="5"/>
          </p:nvPr>
        </p:nvSpPr>
        <p:spPr/>
        <p:txBody>
          <a:bodyPr/>
          <a:lstStyle/>
          <a:p>
            <a:fld id="{73999E81-8E5F-4678-BD4E-2DB1F57B256D}" type="slidenum">
              <a:rPr lang="zh-CN" altLang="en-US" smtClean="0"/>
              <a:t>8</a:t>
            </a:fld>
            <a:endParaRPr lang="zh-CN" altLang="en-US"/>
          </a:p>
        </p:txBody>
      </p:sp>
    </p:spTree>
    <p:extLst>
      <p:ext uri="{BB962C8B-B14F-4D97-AF65-F5344CB8AC3E}">
        <p14:creationId xmlns:p14="http://schemas.microsoft.com/office/powerpoint/2010/main" val="843190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Prototype</a:t>
            </a:r>
            <a:r>
              <a:rPr lang="zh-CN" altLang="en-US" dirty="0"/>
              <a:t>的开发成本和制造成本</a:t>
            </a:r>
          </a:p>
        </p:txBody>
      </p:sp>
      <p:sp>
        <p:nvSpPr>
          <p:cNvPr id="4" name="灯片编号占位符 3"/>
          <p:cNvSpPr>
            <a:spLocks noGrp="1"/>
          </p:cNvSpPr>
          <p:nvPr>
            <p:ph type="sldNum" sz="quarter" idx="5"/>
          </p:nvPr>
        </p:nvSpPr>
        <p:spPr/>
        <p:txBody>
          <a:bodyPr/>
          <a:lstStyle/>
          <a:p>
            <a:fld id="{73999E81-8E5F-4678-BD4E-2DB1F57B256D}" type="slidenum">
              <a:rPr lang="zh-CN" altLang="en-US" smtClean="0"/>
              <a:t>9</a:t>
            </a:fld>
            <a:endParaRPr lang="zh-CN" altLang="en-US"/>
          </a:p>
        </p:txBody>
      </p:sp>
    </p:spTree>
    <p:extLst>
      <p:ext uri="{BB962C8B-B14F-4D97-AF65-F5344CB8AC3E}">
        <p14:creationId xmlns:p14="http://schemas.microsoft.com/office/powerpoint/2010/main" val="2514478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video shows basic functions of FLEXTRA, including remote control and pills dispensation. In pandemic management, FLEXTRA can play a role in different scenarios with attachments like thermometer.</a:t>
            </a:r>
            <a:endParaRPr lang="zh-CN" altLang="en-US" dirty="0"/>
          </a:p>
        </p:txBody>
      </p:sp>
      <p:sp>
        <p:nvSpPr>
          <p:cNvPr id="4" name="灯片编号占位符 3"/>
          <p:cNvSpPr>
            <a:spLocks noGrp="1"/>
          </p:cNvSpPr>
          <p:nvPr>
            <p:ph type="sldNum" sz="quarter" idx="5"/>
          </p:nvPr>
        </p:nvSpPr>
        <p:spPr/>
        <p:txBody>
          <a:bodyPr/>
          <a:lstStyle/>
          <a:p>
            <a:fld id="{73999E81-8E5F-4678-BD4E-2DB1F57B256D}" type="slidenum">
              <a:rPr lang="zh-CN" altLang="en-US" smtClean="0"/>
              <a:t>10</a:t>
            </a:fld>
            <a:endParaRPr lang="zh-CN" altLang="en-US"/>
          </a:p>
        </p:txBody>
      </p:sp>
    </p:spTree>
    <p:extLst>
      <p:ext uri="{BB962C8B-B14F-4D97-AF65-F5344CB8AC3E}">
        <p14:creationId xmlns:p14="http://schemas.microsoft.com/office/powerpoint/2010/main" val="1349439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6A8A1-C4E4-4EB5-9C58-A38B1800F80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CA79159-BDE8-4B51-A887-B1B805E6A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A03F088-1642-49FC-BF64-E3DF0ED52334}"/>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24A32D16-9085-4933-B5F5-58749E008B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093ECD-89D0-4BAA-8D77-CF57B130BEA3}"/>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586700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ED1D9-0E83-42B5-B37C-9F06678006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FC3921-2CB3-4790-B434-BD35A1424BE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899E35-90D1-4A59-871A-EC5E04EB15E9}"/>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A11712FA-A4CF-4D4B-8C41-C9CC58CCD2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9B112C-865B-4476-91E2-F3848EC44E51}"/>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1913097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B1677A-1AC5-4B55-936E-CA84820506F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87C561-F147-4D30-83EE-0830113271A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F16FCE-E445-4868-AF50-9432934BE77E}"/>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9633251C-B6C8-434F-A364-96EFD8ACFF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6654D0-2E97-4DA6-85A4-08DEC5D35929}"/>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57119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BCB560-746C-4E62-A083-56F974209EF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9E0502-75C4-480C-B7C4-9AADB121286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375C23-75CD-46DC-802B-FB89C96DA4B3}"/>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115C1362-C66C-4925-B378-CC91447820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DF33EF-F50B-4A96-925A-461EDBBF061A}"/>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106130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FCD2F-AFA3-410F-A8BE-217805BDC2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82DD53-D6D9-4F4E-9D9B-0F0C32240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3D9C6E1-A0DF-4891-83FF-53488EBC4682}"/>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2FCB37A5-843B-4402-BE90-3F48BF591E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D2B0C8-C9C5-441E-BC71-CAB8034B883F}"/>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645820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D2E53-7B60-45FE-A0A5-5D0D3E88FF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8071BBD-3665-4D9D-B459-8DB1D9D4E98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42DA4DC-E725-40B0-8AC7-B83325EBE6C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58D0E03-EE04-4E58-94F5-8A0EA1376DCF}"/>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6" name="页脚占位符 5">
            <a:extLst>
              <a:ext uri="{FF2B5EF4-FFF2-40B4-BE49-F238E27FC236}">
                <a16:creationId xmlns:a16="http://schemas.microsoft.com/office/drawing/2014/main" id="{3648D268-28E6-454F-95A0-EE41031C87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33CA7F-141E-4BE2-9C58-0CC15CF9361E}"/>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3740351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64B7D-527B-48E0-8593-014C31442F1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6DCF0B7-F3ED-4F3E-8F32-125B5FB549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D7FCE0-E716-4BE4-BFF3-5A894911568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F29A1E7-455A-45F4-B40E-2E06F3605B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6E180D-826A-44B0-AFF4-88266F3C33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E43E42C-FF52-4AAA-A814-2B1EB5A8D8AA}"/>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8" name="页脚占位符 7">
            <a:extLst>
              <a:ext uri="{FF2B5EF4-FFF2-40B4-BE49-F238E27FC236}">
                <a16:creationId xmlns:a16="http://schemas.microsoft.com/office/drawing/2014/main" id="{5583D97F-BEFD-41E5-8324-F0129AC3FF4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199E958-03BA-4EB7-A325-2E201DAD5B07}"/>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346770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A3420-7202-488A-B92A-BBFD0C96F8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6F83852-67A6-4B06-A4F4-46CF64E6CA67}"/>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4" name="页脚占位符 3">
            <a:extLst>
              <a:ext uri="{FF2B5EF4-FFF2-40B4-BE49-F238E27FC236}">
                <a16:creationId xmlns:a16="http://schemas.microsoft.com/office/drawing/2014/main" id="{5552A9B4-4CD0-4006-90B2-69E6B9528A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189AD16-8A2E-4A6F-82BC-573999582AA7}"/>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665575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8656AE-84A3-4827-B77E-2625F876DA2B}"/>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3" name="页脚占位符 2">
            <a:extLst>
              <a:ext uri="{FF2B5EF4-FFF2-40B4-BE49-F238E27FC236}">
                <a16:creationId xmlns:a16="http://schemas.microsoft.com/office/drawing/2014/main" id="{F476EE20-7234-4573-A62B-A42E5894716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F757C68-9837-46AE-9F33-D8BDF0FA6C3E}"/>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216498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CFD3C-8820-4A2F-87D1-EF75F06085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8AEBD3D-EC18-4692-B574-902822A84C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815B703-4C68-48C4-BBA4-F7B256C46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E2586F-E3F8-49B0-A60D-AD26B66FCE79}"/>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6" name="页脚占位符 5">
            <a:extLst>
              <a:ext uri="{FF2B5EF4-FFF2-40B4-BE49-F238E27FC236}">
                <a16:creationId xmlns:a16="http://schemas.microsoft.com/office/drawing/2014/main" id="{2915F36B-A309-47D8-8B1D-2B44A13347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66B414-DF00-4767-9F22-BB8850F18C4E}"/>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223022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A3A52-BA3F-4450-AB35-87E9BAB677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F507861-3791-4A74-8E46-9F1306AFD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322DF8-3261-4ADC-88A7-D4FDB067D0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E1A5F93-F928-450B-B1BF-C019C34D6CD1}"/>
              </a:ext>
            </a:extLst>
          </p:cNvPr>
          <p:cNvSpPr>
            <a:spLocks noGrp="1"/>
          </p:cNvSpPr>
          <p:nvPr>
            <p:ph type="dt" sz="half" idx="10"/>
          </p:nvPr>
        </p:nvSpPr>
        <p:spPr/>
        <p:txBody>
          <a:bodyPr/>
          <a:lstStyle/>
          <a:p>
            <a:fld id="{DC67F34C-BBE5-422E-A9AD-E01F6E379145}" type="datetimeFigureOut">
              <a:rPr lang="zh-CN" altLang="en-US" smtClean="0"/>
              <a:t>2020/6/29</a:t>
            </a:fld>
            <a:endParaRPr lang="zh-CN" altLang="en-US"/>
          </a:p>
        </p:txBody>
      </p:sp>
      <p:sp>
        <p:nvSpPr>
          <p:cNvPr id="6" name="页脚占位符 5">
            <a:extLst>
              <a:ext uri="{FF2B5EF4-FFF2-40B4-BE49-F238E27FC236}">
                <a16:creationId xmlns:a16="http://schemas.microsoft.com/office/drawing/2014/main" id="{A28C9B47-E513-41D4-A762-742C459641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BE344C-ECD8-4EDC-99E1-8D72BF611EED}"/>
              </a:ext>
            </a:extLst>
          </p:cNvPr>
          <p:cNvSpPr>
            <a:spLocks noGrp="1"/>
          </p:cNvSpPr>
          <p:nvPr>
            <p:ph type="sldNum" sz="quarter" idx="12"/>
          </p:nvPr>
        </p:nvSpPr>
        <p:spPr/>
        <p:txBody>
          <a:body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2677668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1E33"/>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B8964D-4E1A-46B0-900B-F86058E88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E0C639-2FDA-4586-96D4-8D84500ED1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7057AD-10AB-4AF7-813F-EC84205BC9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67F34C-BBE5-422E-A9AD-E01F6E379145}" type="datetimeFigureOut">
              <a:rPr lang="zh-CN" altLang="en-US" smtClean="0"/>
              <a:t>2020/6/29</a:t>
            </a:fld>
            <a:endParaRPr lang="zh-CN" altLang="en-US"/>
          </a:p>
        </p:txBody>
      </p:sp>
      <p:sp>
        <p:nvSpPr>
          <p:cNvPr id="5" name="页脚占位符 4">
            <a:extLst>
              <a:ext uri="{FF2B5EF4-FFF2-40B4-BE49-F238E27FC236}">
                <a16:creationId xmlns:a16="http://schemas.microsoft.com/office/drawing/2014/main" id="{25E47A21-F264-4306-9AB5-92AC47AD86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9B85C06-4D2F-43F2-AADC-A341C7AE0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7CCD8-A0E9-4DC9-AC97-4C4CDB923757}" type="slidenum">
              <a:rPr lang="zh-CN" altLang="en-US" smtClean="0"/>
              <a:t>‹#›</a:t>
            </a:fld>
            <a:endParaRPr lang="zh-CN" altLang="en-US"/>
          </a:p>
        </p:txBody>
      </p:sp>
    </p:spTree>
    <p:extLst>
      <p:ext uri="{BB962C8B-B14F-4D97-AF65-F5344CB8AC3E}">
        <p14:creationId xmlns:p14="http://schemas.microsoft.com/office/powerpoint/2010/main" val="331201921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ACFB186-6AE2-4123-ABD2-3F7B950C6467}"/>
              </a:ext>
            </a:extLst>
          </p:cNvPr>
          <p:cNvPicPr>
            <a:picLocks noChangeAspect="1"/>
          </p:cNvPicPr>
          <p:nvPr/>
        </p:nvPicPr>
        <p:blipFill>
          <a:blip r:embed="rId2"/>
          <a:stretch>
            <a:fillRect/>
          </a:stretch>
        </p:blipFill>
        <p:spPr>
          <a:xfrm>
            <a:off x="10951200" y="5836340"/>
            <a:ext cx="1086598" cy="877470"/>
          </a:xfrm>
          <a:prstGeom prst="rect">
            <a:avLst/>
          </a:prstGeom>
        </p:spPr>
      </p:pic>
      <p:grpSp>
        <p:nvGrpSpPr>
          <p:cNvPr id="3" name="组合 2">
            <a:extLst>
              <a:ext uri="{FF2B5EF4-FFF2-40B4-BE49-F238E27FC236}">
                <a16:creationId xmlns:a16="http://schemas.microsoft.com/office/drawing/2014/main" id="{335CC796-1A45-41C4-AB26-0E74C18554CE}"/>
              </a:ext>
            </a:extLst>
          </p:cNvPr>
          <p:cNvGrpSpPr/>
          <p:nvPr/>
        </p:nvGrpSpPr>
        <p:grpSpPr>
          <a:xfrm>
            <a:off x="842693" y="2275132"/>
            <a:ext cx="10506614" cy="3015140"/>
            <a:chOff x="842693" y="2275132"/>
            <a:chExt cx="10506614" cy="3015140"/>
          </a:xfrm>
        </p:grpSpPr>
        <p:grpSp>
          <p:nvGrpSpPr>
            <p:cNvPr id="2" name="组合 1">
              <a:extLst>
                <a:ext uri="{FF2B5EF4-FFF2-40B4-BE49-F238E27FC236}">
                  <a16:creationId xmlns:a16="http://schemas.microsoft.com/office/drawing/2014/main" id="{62B8F5B1-1273-44F1-820E-C7929EA641F7}"/>
                </a:ext>
              </a:extLst>
            </p:cNvPr>
            <p:cNvGrpSpPr/>
            <p:nvPr/>
          </p:nvGrpSpPr>
          <p:grpSpPr>
            <a:xfrm>
              <a:off x="842693" y="2275132"/>
              <a:ext cx="10506614" cy="2691481"/>
              <a:chOff x="842693" y="2275132"/>
              <a:chExt cx="10506614" cy="2691481"/>
            </a:xfrm>
          </p:grpSpPr>
          <p:grpSp>
            <p:nvGrpSpPr>
              <p:cNvPr id="12" name="组合 11">
                <a:extLst>
                  <a:ext uri="{FF2B5EF4-FFF2-40B4-BE49-F238E27FC236}">
                    <a16:creationId xmlns:a16="http://schemas.microsoft.com/office/drawing/2014/main" id="{B8D7B51A-4B20-48AB-AA89-B7CEDE1AA41A}"/>
                  </a:ext>
                </a:extLst>
              </p:cNvPr>
              <p:cNvGrpSpPr/>
              <p:nvPr/>
            </p:nvGrpSpPr>
            <p:grpSpPr>
              <a:xfrm>
                <a:off x="842693" y="2275132"/>
                <a:ext cx="10506614" cy="1743521"/>
                <a:chOff x="793650" y="1871932"/>
                <a:chExt cx="10506614" cy="1743521"/>
              </a:xfrm>
            </p:grpSpPr>
            <p:grpSp>
              <p:nvGrpSpPr>
                <p:cNvPr id="9" name="组合 8">
                  <a:extLst>
                    <a:ext uri="{FF2B5EF4-FFF2-40B4-BE49-F238E27FC236}">
                      <a16:creationId xmlns:a16="http://schemas.microsoft.com/office/drawing/2014/main" id="{DFE09E2D-E195-4AA4-BEBC-72E85F7C8F07}"/>
                    </a:ext>
                  </a:extLst>
                </p:cNvPr>
                <p:cNvGrpSpPr/>
                <p:nvPr/>
              </p:nvGrpSpPr>
              <p:grpSpPr>
                <a:xfrm>
                  <a:off x="793650" y="2579818"/>
                  <a:ext cx="10506614" cy="1035635"/>
                  <a:chOff x="793650" y="2579818"/>
                  <a:chExt cx="10506614" cy="1035635"/>
                </a:xfrm>
              </p:grpSpPr>
              <p:sp>
                <p:nvSpPr>
                  <p:cNvPr id="6" name="标题 1">
                    <a:extLst>
                      <a:ext uri="{FF2B5EF4-FFF2-40B4-BE49-F238E27FC236}">
                        <a16:creationId xmlns:a16="http://schemas.microsoft.com/office/drawing/2014/main" id="{DCB490EA-9E4C-4E58-BC60-49774DD904EA}"/>
                      </a:ext>
                    </a:extLst>
                  </p:cNvPr>
                  <p:cNvSpPr txBox="1">
                    <a:spLocks/>
                  </p:cNvSpPr>
                  <p:nvPr/>
                </p:nvSpPr>
                <p:spPr>
                  <a:xfrm>
                    <a:off x="793650" y="2692123"/>
                    <a:ext cx="3550524" cy="923330"/>
                  </a:xfrm>
                  <a:prstGeom prst="rect">
                    <a:avLst/>
                  </a:prstGeom>
                </p:spPr>
                <p:txBody>
                  <a:bodyPr vert="horz" wrap="none"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000" b="1" dirty="0">
                        <a:solidFill>
                          <a:schemeClr val="bg1"/>
                        </a:solidFill>
                        <a:latin typeface="Calibri" panose="020F0502020204030204" pitchFamily="34" charset="0"/>
                        <a:cs typeface="Calibri" panose="020F0502020204030204" pitchFamily="34" charset="0"/>
                      </a:rPr>
                      <a:t>JI Covid-19 Challenge</a:t>
                    </a:r>
                  </a:p>
                  <a:p>
                    <a:pPr algn="l"/>
                    <a:r>
                      <a:rPr lang="en-US" altLang="zh-CN" sz="3000" b="1" dirty="0">
                        <a:solidFill>
                          <a:schemeClr val="bg1"/>
                        </a:solidFill>
                        <a:latin typeface="Calibri" panose="020F0502020204030204" pitchFamily="34" charset="0"/>
                        <a:cs typeface="Calibri" panose="020F0502020204030204" pitchFamily="34" charset="0"/>
                      </a:rPr>
                      <a:t>Team 4</a:t>
                    </a:r>
                    <a:endParaRPr lang="zh-CN" altLang="en-US" sz="3000" b="1" dirty="0">
                      <a:solidFill>
                        <a:schemeClr val="bg1"/>
                      </a:solidFill>
                      <a:latin typeface="Calibri" panose="020F0502020204030204" pitchFamily="34" charset="0"/>
                      <a:cs typeface="Calibri" panose="020F0502020204030204" pitchFamily="34" charset="0"/>
                    </a:endParaRPr>
                  </a:p>
                </p:txBody>
              </p:sp>
              <p:cxnSp>
                <p:nvCxnSpPr>
                  <p:cNvPr id="8" name="直接连接符 7">
                    <a:extLst>
                      <a:ext uri="{FF2B5EF4-FFF2-40B4-BE49-F238E27FC236}">
                        <a16:creationId xmlns:a16="http://schemas.microsoft.com/office/drawing/2014/main" id="{94C7D833-D785-4F34-887B-2439079CB8FA}"/>
                      </a:ext>
                    </a:extLst>
                  </p:cNvPr>
                  <p:cNvCxnSpPr/>
                  <p:nvPr/>
                </p:nvCxnSpPr>
                <p:spPr>
                  <a:xfrm>
                    <a:off x="891735" y="2579818"/>
                    <a:ext cx="1040852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73467C40-C123-4F4D-ACCA-EDC1711B6CE3}"/>
                    </a:ext>
                  </a:extLst>
                </p:cNvPr>
                <p:cNvSpPr txBox="1"/>
                <p:nvPr/>
              </p:nvSpPr>
              <p:spPr>
                <a:xfrm>
                  <a:off x="793650" y="1871932"/>
                  <a:ext cx="10408529"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Flexible Telepresence Robot Assembly (FLEXTRA)</a:t>
                  </a:r>
                  <a:endParaRPr lang="zh-CN" altLang="en-US" sz="4000" dirty="0"/>
                </a:p>
              </p:txBody>
            </p:sp>
          </p:grpSp>
          <p:sp>
            <p:nvSpPr>
              <p:cNvPr id="10" name="文本框 9">
                <a:extLst>
                  <a:ext uri="{FF2B5EF4-FFF2-40B4-BE49-F238E27FC236}">
                    <a16:creationId xmlns:a16="http://schemas.microsoft.com/office/drawing/2014/main" id="{B80DD272-3812-4787-BF10-271E370AB35D}"/>
                  </a:ext>
                </a:extLst>
              </p:cNvPr>
              <p:cNvSpPr txBox="1"/>
              <p:nvPr/>
            </p:nvSpPr>
            <p:spPr>
              <a:xfrm>
                <a:off x="842693" y="4012506"/>
                <a:ext cx="1266907" cy="954107"/>
              </a:xfrm>
              <a:prstGeom prst="rect">
                <a:avLst/>
              </a:prstGeom>
              <a:noFill/>
            </p:spPr>
            <p:txBody>
              <a:bodyPr wrap="square" rtlCol="0">
                <a:spAutoFit/>
              </a:bodyPr>
              <a:lstStyle/>
              <a:p>
                <a:r>
                  <a:rPr lang="en-US" altLang="zh-CN" sz="1400" b="1" dirty="0">
                    <a:solidFill>
                      <a:schemeClr val="bg1"/>
                    </a:solidFill>
                    <a:latin typeface="Calibri" panose="020F0502020204030204" pitchFamily="34" charset="0"/>
                    <a:cs typeface="Calibri" panose="020F0502020204030204" pitchFamily="34" charset="0"/>
                  </a:rPr>
                  <a:t>Chongdan Pan</a:t>
                </a:r>
              </a:p>
              <a:p>
                <a:r>
                  <a:rPr lang="en-US" altLang="zh-CN" sz="1400" b="1" dirty="0">
                    <a:solidFill>
                      <a:schemeClr val="bg1"/>
                    </a:solidFill>
                    <a:latin typeface="Calibri" panose="020F0502020204030204" pitchFamily="34" charset="0"/>
                    <a:cs typeface="Calibri" panose="020F0502020204030204" pitchFamily="34" charset="0"/>
                  </a:rPr>
                  <a:t>Qin Huang</a:t>
                </a:r>
              </a:p>
              <a:p>
                <a:r>
                  <a:rPr lang="en-US" altLang="zh-CN" sz="1400" b="1" dirty="0">
                    <a:solidFill>
                      <a:schemeClr val="bg1"/>
                    </a:solidFill>
                    <a:latin typeface="Calibri" panose="020F0502020204030204" pitchFamily="34" charset="0"/>
                    <a:cs typeface="Calibri" panose="020F0502020204030204" pitchFamily="34" charset="0"/>
                  </a:rPr>
                  <a:t>Mengyu Xiao</a:t>
                </a:r>
              </a:p>
              <a:p>
                <a:r>
                  <a:rPr lang="en-US" altLang="zh-CN" sz="1400" b="1" dirty="0">
                    <a:solidFill>
                      <a:schemeClr val="bg1"/>
                    </a:solidFill>
                    <a:latin typeface="Calibri" panose="020F0502020204030204" pitchFamily="34" charset="0"/>
                    <a:cs typeface="Calibri" panose="020F0502020204030204" pitchFamily="34" charset="0"/>
                  </a:rPr>
                  <a:t>Yushi She</a:t>
                </a:r>
              </a:p>
            </p:txBody>
          </p:sp>
        </p:grpSp>
        <p:sp>
          <p:nvSpPr>
            <p:cNvPr id="13" name="文本框 12">
              <a:extLst>
                <a:ext uri="{FF2B5EF4-FFF2-40B4-BE49-F238E27FC236}">
                  <a16:creationId xmlns:a16="http://schemas.microsoft.com/office/drawing/2014/main" id="{650F8DC7-8D14-40F2-8346-75AA3117868B}"/>
                </a:ext>
              </a:extLst>
            </p:cNvPr>
            <p:cNvSpPr txBox="1"/>
            <p:nvPr/>
          </p:nvSpPr>
          <p:spPr>
            <a:xfrm>
              <a:off x="842693" y="4982495"/>
              <a:ext cx="1733707" cy="307777"/>
            </a:xfrm>
            <a:prstGeom prst="rect">
              <a:avLst/>
            </a:prstGeom>
            <a:noFill/>
          </p:spPr>
          <p:txBody>
            <a:bodyPr wrap="square" rtlCol="0">
              <a:spAutoFit/>
            </a:bodyPr>
            <a:lstStyle/>
            <a:p>
              <a:r>
                <a:rPr lang="en-US" altLang="zh-CN" sz="1400" b="1">
                  <a:solidFill>
                    <a:schemeClr val="bg1"/>
                  </a:solidFill>
                  <a:latin typeface="Calibri" panose="020F0502020204030204" pitchFamily="34" charset="0"/>
                  <a:cs typeface="Calibri" panose="020F0502020204030204" pitchFamily="34" charset="0"/>
                </a:rPr>
                <a:t>Mentor: </a:t>
              </a:r>
              <a:r>
                <a:rPr lang="en-US" altLang="zh-CN" sz="1400" b="1" dirty="0">
                  <a:solidFill>
                    <a:schemeClr val="bg1"/>
                  </a:solidFill>
                  <a:latin typeface="Calibri" panose="020F0502020204030204" pitchFamily="34" charset="0"/>
                  <a:cs typeface="Calibri" panose="020F0502020204030204" pitchFamily="34" charset="0"/>
                </a:rPr>
                <a:t>Sparkl Xiao</a:t>
              </a:r>
            </a:p>
          </p:txBody>
        </p:sp>
      </p:grpSp>
    </p:spTree>
    <p:extLst>
      <p:ext uri="{BB962C8B-B14F-4D97-AF65-F5344CB8AC3E}">
        <p14:creationId xmlns:p14="http://schemas.microsoft.com/office/powerpoint/2010/main" val="4145210324"/>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D">
            <a:hlinkClick r:id="" action="ppaction://media"/>
            <a:extLst>
              <a:ext uri="{FF2B5EF4-FFF2-40B4-BE49-F238E27FC236}">
                <a16:creationId xmlns:a16="http://schemas.microsoft.com/office/drawing/2014/main" id="{472370D7-44DC-4ABB-83CA-E61B10549A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1542" y="1063234"/>
            <a:ext cx="9348915" cy="5258765"/>
          </a:xfrm>
          <a:prstGeom prst="rect">
            <a:avLst/>
          </a:prstGeom>
        </p:spPr>
      </p:pic>
      <p:sp>
        <p:nvSpPr>
          <p:cNvPr id="5" name="文本框 4">
            <a:extLst>
              <a:ext uri="{FF2B5EF4-FFF2-40B4-BE49-F238E27FC236}">
                <a16:creationId xmlns:a16="http://schemas.microsoft.com/office/drawing/2014/main" id="{2F55F9CF-CE75-4B7C-B2C3-8BCA5A17C703}"/>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Key Function Validation</a:t>
            </a:r>
            <a:endParaRPr lang="zh-CN" altLang="en-US" dirty="0"/>
          </a:p>
        </p:txBody>
      </p:sp>
      <p:pic>
        <p:nvPicPr>
          <p:cNvPr id="4" name="图片 3">
            <a:extLst>
              <a:ext uri="{FF2B5EF4-FFF2-40B4-BE49-F238E27FC236}">
                <a16:creationId xmlns:a16="http://schemas.microsoft.com/office/drawing/2014/main" id="{4C6D8D80-7658-43C0-AB85-C5D904CE1806}"/>
              </a:ext>
            </a:extLst>
          </p:cNvPr>
          <p:cNvPicPr>
            <a:picLocks noChangeAspect="1"/>
          </p:cNvPicPr>
          <p:nvPr/>
        </p:nvPicPr>
        <p:blipFill>
          <a:blip r:embed="rId6"/>
          <a:stretch>
            <a:fillRect/>
          </a:stretch>
        </p:blipFill>
        <p:spPr>
          <a:xfrm>
            <a:off x="10951200" y="5836340"/>
            <a:ext cx="1086598" cy="877470"/>
          </a:xfrm>
          <a:prstGeom prst="rect">
            <a:avLst/>
          </a:prstGeom>
        </p:spPr>
      </p:pic>
    </p:spTree>
    <p:extLst>
      <p:ext uri="{BB962C8B-B14F-4D97-AF65-F5344CB8AC3E}">
        <p14:creationId xmlns:p14="http://schemas.microsoft.com/office/powerpoint/2010/main" val="268316256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16495E9-BA1B-48E0-B320-B805B724E5DF}"/>
              </a:ext>
            </a:extLst>
          </p:cNvPr>
          <p:cNvPicPr>
            <a:picLocks noChangeAspect="1"/>
          </p:cNvPicPr>
          <p:nvPr/>
        </p:nvPicPr>
        <p:blipFill>
          <a:blip r:embed="rId3"/>
          <a:stretch>
            <a:fillRect/>
          </a:stretch>
        </p:blipFill>
        <p:spPr>
          <a:xfrm>
            <a:off x="10951200" y="5836340"/>
            <a:ext cx="1086598" cy="877470"/>
          </a:xfrm>
          <a:prstGeom prst="rect">
            <a:avLst/>
          </a:prstGeom>
        </p:spPr>
      </p:pic>
      <p:sp>
        <p:nvSpPr>
          <p:cNvPr id="2" name="箭头: 下 1">
            <a:extLst>
              <a:ext uri="{FF2B5EF4-FFF2-40B4-BE49-F238E27FC236}">
                <a16:creationId xmlns:a16="http://schemas.microsoft.com/office/drawing/2014/main" id="{9764600A-2BFA-4CAA-8E88-AE54EB0FAB45}"/>
              </a:ext>
            </a:extLst>
          </p:cNvPr>
          <p:cNvSpPr/>
          <p:nvPr/>
        </p:nvSpPr>
        <p:spPr>
          <a:xfrm>
            <a:off x="783002" y="825124"/>
            <a:ext cx="396000" cy="577727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9AB51C00-122B-4AFF-8EB0-C8991F98C71A}"/>
              </a:ext>
            </a:extLst>
          </p:cNvPr>
          <p:cNvSpPr txBox="1"/>
          <p:nvPr/>
        </p:nvSpPr>
        <p:spPr>
          <a:xfrm>
            <a:off x="760173" y="11723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Content</a:t>
            </a:r>
            <a:endParaRPr lang="zh-CN" altLang="en-US" dirty="0"/>
          </a:p>
        </p:txBody>
      </p:sp>
      <p:sp>
        <p:nvSpPr>
          <p:cNvPr id="18" name="文本框 17">
            <a:extLst>
              <a:ext uri="{FF2B5EF4-FFF2-40B4-BE49-F238E27FC236}">
                <a16:creationId xmlns:a16="http://schemas.microsoft.com/office/drawing/2014/main" id="{05B862FD-8365-49F3-BA5E-F9444B0ABEEF}"/>
              </a:ext>
            </a:extLst>
          </p:cNvPr>
          <p:cNvSpPr txBox="1"/>
          <p:nvPr/>
        </p:nvSpPr>
        <p:spPr>
          <a:xfrm>
            <a:off x="4932602" y="1732325"/>
            <a:ext cx="6781798"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Temperature measuring in public area</a:t>
            </a:r>
          </a:p>
          <a:p>
            <a:pPr marL="457200" indent="-457200">
              <a:buFont typeface="Arial" panose="020B0604020202020204" pitchFamily="34" charset="0"/>
              <a:buChar char="•"/>
            </a:pPr>
            <a:endParaRPr lang="en-US" altLang="zh-CN" sz="4000" b="1" dirty="0">
              <a:solidFill>
                <a:schemeClr val="bg1"/>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Remote consultation in neighborhood or hospital</a:t>
            </a:r>
          </a:p>
          <a:p>
            <a:pPr marL="457200" indent="-457200">
              <a:buFont typeface="Arial" panose="020B0604020202020204" pitchFamily="34" charset="0"/>
              <a:buChar char="•"/>
            </a:pPr>
            <a:endParaRPr lang="en-US" altLang="zh-CN" sz="4000" b="1" dirty="0">
              <a:solidFill>
                <a:schemeClr val="bg1"/>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Contactless delivery in wards</a:t>
            </a:r>
          </a:p>
        </p:txBody>
      </p:sp>
      <p:sp>
        <p:nvSpPr>
          <p:cNvPr id="20" name="椭圆 19">
            <a:extLst>
              <a:ext uri="{FF2B5EF4-FFF2-40B4-BE49-F238E27FC236}">
                <a16:creationId xmlns:a16="http://schemas.microsoft.com/office/drawing/2014/main" id="{C15C728D-AC73-4EBE-A6E1-0388688F9E1D}"/>
              </a:ext>
            </a:extLst>
          </p:cNvPr>
          <p:cNvSpPr/>
          <p:nvPr/>
        </p:nvSpPr>
        <p:spPr>
          <a:xfrm>
            <a:off x="1442265" y="2345979"/>
            <a:ext cx="3361772" cy="336177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5000" b="1" dirty="0">
                <a:solidFill>
                  <a:srgbClr val="111E33"/>
                </a:solidFill>
                <a:latin typeface="Calibri" panose="020F0502020204030204" pitchFamily="34" charset="0"/>
                <a:cs typeface="Calibri" panose="020F0502020204030204" pitchFamily="34" charset="0"/>
              </a:rPr>
              <a:t>Application</a:t>
            </a:r>
            <a:endParaRPr lang="zh-CN" altLang="en-US" sz="5000" b="1" dirty="0">
              <a:solidFill>
                <a:srgbClr val="111E33"/>
              </a:solidFill>
              <a:latin typeface="Calibri" panose="020F0502020204030204" pitchFamily="34" charset="0"/>
              <a:cs typeface="Calibri" panose="020F0502020204030204" pitchFamily="34" charset="0"/>
            </a:endParaRPr>
          </a:p>
        </p:txBody>
      </p:sp>
      <p:sp>
        <p:nvSpPr>
          <p:cNvPr id="24" name="椭圆 23">
            <a:extLst>
              <a:ext uri="{FF2B5EF4-FFF2-40B4-BE49-F238E27FC236}">
                <a16:creationId xmlns:a16="http://schemas.microsoft.com/office/drawing/2014/main" id="{F05667E0-11FB-4080-B5DA-FF42919D6825}"/>
              </a:ext>
            </a:extLst>
          </p:cNvPr>
          <p:cNvSpPr/>
          <p:nvPr/>
        </p:nvSpPr>
        <p:spPr>
          <a:xfrm>
            <a:off x="1442266" y="852441"/>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Intro</a:t>
            </a:r>
            <a:endParaRPr lang="zh-CN" altLang="en-US" sz="1200" dirty="0">
              <a:solidFill>
                <a:srgbClr val="111E33"/>
              </a:solidFill>
              <a:latin typeface="Calibri" panose="020F0502020204030204" pitchFamily="34" charset="0"/>
              <a:cs typeface="Calibri" panose="020F0502020204030204" pitchFamily="34" charset="0"/>
            </a:endParaRPr>
          </a:p>
        </p:txBody>
      </p:sp>
      <p:sp>
        <p:nvSpPr>
          <p:cNvPr id="26" name="椭圆 25">
            <a:extLst>
              <a:ext uri="{FF2B5EF4-FFF2-40B4-BE49-F238E27FC236}">
                <a16:creationId xmlns:a16="http://schemas.microsoft.com/office/drawing/2014/main" id="{AC481DA9-6661-4E4C-943B-373A7EAD2FDA}"/>
              </a:ext>
            </a:extLst>
          </p:cNvPr>
          <p:cNvSpPr/>
          <p:nvPr/>
        </p:nvSpPr>
        <p:spPr>
          <a:xfrm>
            <a:off x="1442265" y="1732325"/>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Validation</a:t>
            </a:r>
            <a:endParaRPr lang="zh-CN" altLang="en-US" sz="1200" dirty="0">
              <a:solidFill>
                <a:srgbClr val="111E33"/>
              </a:solidFill>
              <a:latin typeface="Calibri" panose="020F0502020204030204" pitchFamily="34" charset="0"/>
              <a:cs typeface="Calibri" panose="020F0502020204030204" pitchFamily="34" charset="0"/>
            </a:endParaRPr>
          </a:p>
        </p:txBody>
      </p:sp>
      <p:sp>
        <p:nvSpPr>
          <p:cNvPr id="27" name="椭圆 26">
            <a:extLst>
              <a:ext uri="{FF2B5EF4-FFF2-40B4-BE49-F238E27FC236}">
                <a16:creationId xmlns:a16="http://schemas.microsoft.com/office/drawing/2014/main" id="{F0673925-293C-48CF-ACCB-9A6D453C7F73}"/>
              </a:ext>
            </a:extLst>
          </p:cNvPr>
          <p:cNvSpPr/>
          <p:nvPr/>
        </p:nvSpPr>
        <p:spPr>
          <a:xfrm>
            <a:off x="1499865" y="5762400"/>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Business </a:t>
            </a:r>
          </a:p>
          <a:p>
            <a:pPr algn="ctr"/>
            <a:r>
              <a:rPr lang="en-US" altLang="zh-CN" sz="1200" dirty="0">
                <a:solidFill>
                  <a:srgbClr val="111E33"/>
                </a:solidFill>
                <a:latin typeface="Calibri" panose="020F0502020204030204" pitchFamily="34" charset="0"/>
                <a:cs typeface="Calibri" panose="020F0502020204030204" pitchFamily="34" charset="0"/>
              </a:rPr>
              <a:t>model</a:t>
            </a:r>
            <a:endParaRPr lang="zh-CN" altLang="en-US" sz="1200" dirty="0">
              <a:solidFill>
                <a:srgbClr val="111E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769062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1C73276-2313-43B7-A6BB-CB43F61AC6BF}"/>
              </a:ext>
            </a:extLst>
          </p:cNvPr>
          <p:cNvSpPr txBox="1"/>
          <p:nvPr/>
        </p:nvSpPr>
        <p:spPr>
          <a:xfrm>
            <a:off x="433499" y="215868"/>
            <a:ext cx="11385121"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Measure temperature &amp; Organize people</a:t>
            </a:r>
            <a:endParaRPr lang="zh-CN" altLang="en-US" dirty="0"/>
          </a:p>
        </p:txBody>
      </p:sp>
      <p:pic>
        <p:nvPicPr>
          <p:cNvPr id="6" name="图片 5">
            <a:extLst>
              <a:ext uri="{FF2B5EF4-FFF2-40B4-BE49-F238E27FC236}">
                <a16:creationId xmlns:a16="http://schemas.microsoft.com/office/drawing/2014/main" id="{CB9DA40D-B1BE-42DF-B9B7-D55C79DE8FFF}"/>
              </a:ext>
            </a:extLst>
          </p:cNvPr>
          <p:cNvPicPr>
            <a:picLocks noChangeAspect="1"/>
          </p:cNvPicPr>
          <p:nvPr/>
        </p:nvPicPr>
        <p:blipFill>
          <a:blip r:embed="rId3"/>
          <a:stretch>
            <a:fillRect/>
          </a:stretch>
        </p:blipFill>
        <p:spPr>
          <a:xfrm>
            <a:off x="10951200" y="5836340"/>
            <a:ext cx="1086598" cy="877470"/>
          </a:xfrm>
          <a:prstGeom prst="rect">
            <a:avLst/>
          </a:prstGeom>
        </p:spPr>
      </p:pic>
      <p:pic>
        <p:nvPicPr>
          <p:cNvPr id="4" name="图片 3">
            <a:extLst>
              <a:ext uri="{FF2B5EF4-FFF2-40B4-BE49-F238E27FC236}">
                <a16:creationId xmlns:a16="http://schemas.microsoft.com/office/drawing/2014/main" id="{43BA96C0-9CFA-4D6B-B437-FF76968B279D}"/>
              </a:ext>
            </a:extLst>
          </p:cNvPr>
          <p:cNvPicPr>
            <a:picLocks noChangeAspect="1"/>
          </p:cNvPicPr>
          <p:nvPr/>
        </p:nvPicPr>
        <p:blipFill>
          <a:blip r:embed="rId4"/>
          <a:stretch>
            <a:fillRect/>
          </a:stretch>
        </p:blipFill>
        <p:spPr>
          <a:xfrm>
            <a:off x="1307873" y="923754"/>
            <a:ext cx="9576254" cy="5633090"/>
          </a:xfrm>
          <a:prstGeom prst="rect">
            <a:avLst/>
          </a:prstGeom>
        </p:spPr>
      </p:pic>
      <p:sp>
        <p:nvSpPr>
          <p:cNvPr id="8" name="矩形 7">
            <a:extLst>
              <a:ext uri="{FF2B5EF4-FFF2-40B4-BE49-F238E27FC236}">
                <a16:creationId xmlns:a16="http://schemas.microsoft.com/office/drawing/2014/main" id="{37955600-6282-4B49-AE45-17BB21045464}"/>
              </a:ext>
            </a:extLst>
          </p:cNvPr>
          <p:cNvSpPr/>
          <p:nvPr/>
        </p:nvSpPr>
        <p:spPr>
          <a:xfrm>
            <a:off x="4314351" y="5029285"/>
            <a:ext cx="4109649" cy="1357532"/>
          </a:xfrm>
          <a:prstGeom prst="rect">
            <a:avLst/>
          </a:prstGeom>
          <a:noFill/>
          <a:ln w="63500">
            <a:solidFill>
              <a:srgbClr val="C00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08C6549-1BAC-428E-A3AE-EC86EA4EBFB5}"/>
              </a:ext>
            </a:extLst>
          </p:cNvPr>
          <p:cNvSpPr/>
          <p:nvPr/>
        </p:nvSpPr>
        <p:spPr>
          <a:xfrm>
            <a:off x="6297600" y="1019181"/>
            <a:ext cx="3912000" cy="1155219"/>
          </a:xfrm>
          <a:prstGeom prst="rect">
            <a:avLst/>
          </a:prstGeom>
          <a:noFill/>
          <a:ln w="63500">
            <a:solidFill>
              <a:srgbClr val="C00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689451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624F3E-9CD6-4D98-AE66-508B98B65AFB}"/>
              </a:ext>
            </a:extLst>
          </p:cNvPr>
          <p:cNvPicPr>
            <a:picLocks noChangeAspect="1"/>
          </p:cNvPicPr>
          <p:nvPr/>
        </p:nvPicPr>
        <p:blipFill>
          <a:blip r:embed="rId3"/>
          <a:stretch>
            <a:fillRect/>
          </a:stretch>
        </p:blipFill>
        <p:spPr>
          <a:xfrm>
            <a:off x="1086848" y="925885"/>
            <a:ext cx="9648205" cy="5561906"/>
          </a:xfrm>
          <a:prstGeom prst="rect">
            <a:avLst/>
          </a:prstGeom>
        </p:spPr>
      </p:pic>
      <p:sp>
        <p:nvSpPr>
          <p:cNvPr id="128" name="矩形 127">
            <a:extLst>
              <a:ext uri="{FF2B5EF4-FFF2-40B4-BE49-F238E27FC236}">
                <a16:creationId xmlns:a16="http://schemas.microsoft.com/office/drawing/2014/main" id="{13BE90A4-A21D-4171-85BD-981BC8785272}"/>
              </a:ext>
            </a:extLst>
          </p:cNvPr>
          <p:cNvSpPr/>
          <p:nvPr/>
        </p:nvSpPr>
        <p:spPr>
          <a:xfrm>
            <a:off x="6037020" y="996589"/>
            <a:ext cx="4126888" cy="1041011"/>
          </a:xfrm>
          <a:prstGeom prst="rect">
            <a:avLst/>
          </a:prstGeom>
          <a:noFill/>
          <a:ln w="63500">
            <a:solidFill>
              <a:srgbClr val="C00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75000"/>
                </a:schemeClr>
              </a:solidFill>
            </a:endParaRPr>
          </a:p>
        </p:txBody>
      </p:sp>
      <p:sp>
        <p:nvSpPr>
          <p:cNvPr id="129" name="矩形 128">
            <a:extLst>
              <a:ext uri="{FF2B5EF4-FFF2-40B4-BE49-F238E27FC236}">
                <a16:creationId xmlns:a16="http://schemas.microsoft.com/office/drawing/2014/main" id="{56EAF61A-971C-4D2F-A8ED-E9BBE8114D79}"/>
              </a:ext>
            </a:extLst>
          </p:cNvPr>
          <p:cNvSpPr/>
          <p:nvPr/>
        </p:nvSpPr>
        <p:spPr>
          <a:xfrm>
            <a:off x="7034400" y="4069200"/>
            <a:ext cx="3427200" cy="914400"/>
          </a:xfrm>
          <a:prstGeom prst="rect">
            <a:avLst/>
          </a:prstGeom>
          <a:noFill/>
          <a:ln w="63500">
            <a:solidFill>
              <a:srgbClr val="C00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D0AE1DF-C0EB-42C6-8815-F2D486D4245F}"/>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Remote consultation</a:t>
            </a:r>
            <a:endParaRPr lang="zh-CN" altLang="en-US" dirty="0"/>
          </a:p>
        </p:txBody>
      </p:sp>
      <p:pic>
        <p:nvPicPr>
          <p:cNvPr id="6" name="图片 5">
            <a:extLst>
              <a:ext uri="{FF2B5EF4-FFF2-40B4-BE49-F238E27FC236}">
                <a16:creationId xmlns:a16="http://schemas.microsoft.com/office/drawing/2014/main" id="{F7EEDD74-524B-4375-8F18-45FC1CBAA832}"/>
              </a:ext>
            </a:extLst>
          </p:cNvPr>
          <p:cNvPicPr>
            <a:picLocks noChangeAspect="1"/>
          </p:cNvPicPr>
          <p:nvPr/>
        </p:nvPicPr>
        <p:blipFill>
          <a:blip r:embed="rId4"/>
          <a:stretch>
            <a:fillRect/>
          </a:stretch>
        </p:blipFill>
        <p:spPr>
          <a:xfrm>
            <a:off x="10951200" y="5836340"/>
            <a:ext cx="1086598" cy="877470"/>
          </a:xfrm>
          <a:prstGeom prst="rect">
            <a:avLst/>
          </a:prstGeom>
        </p:spPr>
      </p:pic>
    </p:spTree>
    <p:extLst>
      <p:ext uri="{BB962C8B-B14F-4D97-AF65-F5344CB8AC3E}">
        <p14:creationId xmlns:p14="http://schemas.microsoft.com/office/powerpoint/2010/main" val="411354668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C97B78C-C24E-4F6C-AF87-32BD663BB59D}"/>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Contactless delivery</a:t>
            </a:r>
            <a:endParaRPr lang="zh-CN" altLang="en-US" dirty="0"/>
          </a:p>
        </p:txBody>
      </p:sp>
      <p:pic>
        <p:nvPicPr>
          <p:cNvPr id="3" name="图片 2">
            <a:extLst>
              <a:ext uri="{FF2B5EF4-FFF2-40B4-BE49-F238E27FC236}">
                <a16:creationId xmlns:a16="http://schemas.microsoft.com/office/drawing/2014/main" id="{8EF50B78-94CF-4985-99CC-6583350C5C9B}"/>
              </a:ext>
            </a:extLst>
          </p:cNvPr>
          <p:cNvPicPr>
            <a:picLocks noChangeAspect="1"/>
          </p:cNvPicPr>
          <p:nvPr/>
        </p:nvPicPr>
        <p:blipFill>
          <a:blip r:embed="rId3"/>
          <a:stretch>
            <a:fillRect/>
          </a:stretch>
        </p:blipFill>
        <p:spPr>
          <a:xfrm>
            <a:off x="1219592" y="923754"/>
            <a:ext cx="9638008" cy="5520137"/>
          </a:xfrm>
          <a:prstGeom prst="rect">
            <a:avLst/>
          </a:prstGeom>
        </p:spPr>
      </p:pic>
      <p:sp>
        <p:nvSpPr>
          <p:cNvPr id="6" name="矩形 5">
            <a:extLst>
              <a:ext uri="{FF2B5EF4-FFF2-40B4-BE49-F238E27FC236}">
                <a16:creationId xmlns:a16="http://schemas.microsoft.com/office/drawing/2014/main" id="{BFB367A5-D682-482E-B610-433786654610}"/>
              </a:ext>
            </a:extLst>
          </p:cNvPr>
          <p:cNvSpPr/>
          <p:nvPr/>
        </p:nvSpPr>
        <p:spPr>
          <a:xfrm>
            <a:off x="7063200" y="5119200"/>
            <a:ext cx="3016800" cy="1202400"/>
          </a:xfrm>
          <a:prstGeom prst="rect">
            <a:avLst/>
          </a:prstGeom>
          <a:noFill/>
          <a:ln w="63500">
            <a:solidFill>
              <a:srgbClr val="C00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AC192F5-F507-4D31-A934-8188AD5AD8EF}"/>
              </a:ext>
            </a:extLst>
          </p:cNvPr>
          <p:cNvSpPr/>
          <p:nvPr/>
        </p:nvSpPr>
        <p:spPr>
          <a:xfrm>
            <a:off x="6182400" y="979201"/>
            <a:ext cx="3537600" cy="2181599"/>
          </a:xfrm>
          <a:prstGeom prst="rect">
            <a:avLst/>
          </a:prstGeom>
          <a:noFill/>
          <a:ln w="63500">
            <a:solidFill>
              <a:srgbClr val="C00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5E043D8-E202-44A8-8408-4BCC7FAEB29A}"/>
              </a:ext>
            </a:extLst>
          </p:cNvPr>
          <p:cNvPicPr>
            <a:picLocks noChangeAspect="1"/>
          </p:cNvPicPr>
          <p:nvPr/>
        </p:nvPicPr>
        <p:blipFill>
          <a:blip r:embed="rId4"/>
          <a:stretch>
            <a:fillRect/>
          </a:stretch>
        </p:blipFill>
        <p:spPr>
          <a:xfrm>
            <a:off x="10951200" y="5836340"/>
            <a:ext cx="1086598" cy="877470"/>
          </a:xfrm>
          <a:prstGeom prst="rect">
            <a:avLst/>
          </a:prstGeom>
        </p:spPr>
      </p:pic>
    </p:spTree>
    <p:extLst>
      <p:ext uri="{BB962C8B-B14F-4D97-AF65-F5344CB8AC3E}">
        <p14:creationId xmlns:p14="http://schemas.microsoft.com/office/powerpoint/2010/main" val="936909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16495E9-BA1B-48E0-B320-B805B724E5DF}"/>
              </a:ext>
            </a:extLst>
          </p:cNvPr>
          <p:cNvPicPr>
            <a:picLocks noChangeAspect="1"/>
          </p:cNvPicPr>
          <p:nvPr/>
        </p:nvPicPr>
        <p:blipFill>
          <a:blip r:embed="rId3"/>
          <a:stretch>
            <a:fillRect/>
          </a:stretch>
        </p:blipFill>
        <p:spPr>
          <a:xfrm>
            <a:off x="10951200" y="5836340"/>
            <a:ext cx="1086598" cy="877470"/>
          </a:xfrm>
          <a:prstGeom prst="rect">
            <a:avLst/>
          </a:prstGeom>
        </p:spPr>
      </p:pic>
      <p:sp>
        <p:nvSpPr>
          <p:cNvPr id="2" name="箭头: 下 1">
            <a:extLst>
              <a:ext uri="{FF2B5EF4-FFF2-40B4-BE49-F238E27FC236}">
                <a16:creationId xmlns:a16="http://schemas.microsoft.com/office/drawing/2014/main" id="{9764600A-2BFA-4CAA-8E88-AE54EB0FAB45}"/>
              </a:ext>
            </a:extLst>
          </p:cNvPr>
          <p:cNvSpPr/>
          <p:nvPr/>
        </p:nvSpPr>
        <p:spPr>
          <a:xfrm>
            <a:off x="783002" y="825124"/>
            <a:ext cx="396000" cy="577727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9AB51C00-122B-4AFF-8EB0-C8991F98C71A}"/>
              </a:ext>
            </a:extLst>
          </p:cNvPr>
          <p:cNvSpPr txBox="1"/>
          <p:nvPr/>
        </p:nvSpPr>
        <p:spPr>
          <a:xfrm>
            <a:off x="760173" y="11723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Content</a:t>
            </a:r>
            <a:endParaRPr lang="zh-CN" altLang="en-US" dirty="0"/>
          </a:p>
        </p:txBody>
      </p:sp>
      <p:sp>
        <p:nvSpPr>
          <p:cNvPr id="20" name="椭圆 19">
            <a:extLst>
              <a:ext uri="{FF2B5EF4-FFF2-40B4-BE49-F238E27FC236}">
                <a16:creationId xmlns:a16="http://schemas.microsoft.com/office/drawing/2014/main" id="{C15C728D-AC73-4EBE-A6E1-0388688F9E1D}"/>
              </a:ext>
            </a:extLst>
          </p:cNvPr>
          <p:cNvSpPr/>
          <p:nvPr/>
        </p:nvSpPr>
        <p:spPr>
          <a:xfrm>
            <a:off x="1607865" y="2996766"/>
            <a:ext cx="3361772" cy="336177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5000" b="1" dirty="0">
                <a:solidFill>
                  <a:srgbClr val="111E33"/>
                </a:solidFill>
                <a:latin typeface="Calibri" panose="020F0502020204030204" pitchFamily="34" charset="0"/>
                <a:cs typeface="Calibri" panose="020F0502020204030204" pitchFamily="34" charset="0"/>
              </a:rPr>
              <a:t>Business </a:t>
            </a:r>
          </a:p>
          <a:p>
            <a:pPr algn="ctr"/>
            <a:r>
              <a:rPr lang="en-US" altLang="zh-CN" sz="5000" b="1" dirty="0">
                <a:solidFill>
                  <a:srgbClr val="111E33"/>
                </a:solidFill>
                <a:latin typeface="Calibri" panose="020F0502020204030204" pitchFamily="34" charset="0"/>
                <a:cs typeface="Calibri" panose="020F0502020204030204" pitchFamily="34" charset="0"/>
              </a:rPr>
              <a:t>Model</a:t>
            </a:r>
            <a:endParaRPr lang="zh-CN" altLang="en-US" sz="5000" b="1" dirty="0">
              <a:solidFill>
                <a:srgbClr val="111E33"/>
              </a:solidFill>
              <a:latin typeface="Calibri" panose="020F0502020204030204" pitchFamily="34" charset="0"/>
              <a:cs typeface="Calibri" panose="020F0502020204030204" pitchFamily="34" charset="0"/>
            </a:endParaRPr>
          </a:p>
        </p:txBody>
      </p:sp>
      <p:sp>
        <p:nvSpPr>
          <p:cNvPr id="24" name="椭圆 23">
            <a:extLst>
              <a:ext uri="{FF2B5EF4-FFF2-40B4-BE49-F238E27FC236}">
                <a16:creationId xmlns:a16="http://schemas.microsoft.com/office/drawing/2014/main" id="{F05667E0-11FB-4080-B5DA-FF42919D6825}"/>
              </a:ext>
            </a:extLst>
          </p:cNvPr>
          <p:cNvSpPr/>
          <p:nvPr/>
        </p:nvSpPr>
        <p:spPr>
          <a:xfrm>
            <a:off x="1442266" y="852441"/>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Intro</a:t>
            </a:r>
            <a:endParaRPr lang="zh-CN" altLang="en-US" sz="1200" dirty="0">
              <a:solidFill>
                <a:srgbClr val="111E33"/>
              </a:solidFill>
              <a:latin typeface="Calibri" panose="020F0502020204030204" pitchFamily="34" charset="0"/>
              <a:cs typeface="Calibri" panose="020F0502020204030204" pitchFamily="34" charset="0"/>
            </a:endParaRPr>
          </a:p>
        </p:txBody>
      </p:sp>
      <p:sp>
        <p:nvSpPr>
          <p:cNvPr id="26" name="椭圆 25">
            <a:extLst>
              <a:ext uri="{FF2B5EF4-FFF2-40B4-BE49-F238E27FC236}">
                <a16:creationId xmlns:a16="http://schemas.microsoft.com/office/drawing/2014/main" id="{AC481DA9-6661-4E4C-943B-373A7EAD2FDA}"/>
              </a:ext>
            </a:extLst>
          </p:cNvPr>
          <p:cNvSpPr/>
          <p:nvPr/>
        </p:nvSpPr>
        <p:spPr>
          <a:xfrm>
            <a:off x="1442265" y="1732325"/>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Validation</a:t>
            </a:r>
            <a:endParaRPr lang="zh-CN" altLang="en-US" sz="1200" dirty="0">
              <a:solidFill>
                <a:srgbClr val="111E33"/>
              </a:solidFill>
              <a:latin typeface="Calibri" panose="020F0502020204030204" pitchFamily="34" charset="0"/>
              <a:cs typeface="Calibri" panose="020F0502020204030204" pitchFamily="34" charset="0"/>
            </a:endParaRPr>
          </a:p>
        </p:txBody>
      </p:sp>
      <p:sp>
        <p:nvSpPr>
          <p:cNvPr id="27" name="椭圆 26">
            <a:extLst>
              <a:ext uri="{FF2B5EF4-FFF2-40B4-BE49-F238E27FC236}">
                <a16:creationId xmlns:a16="http://schemas.microsoft.com/office/drawing/2014/main" id="{F0673925-293C-48CF-ACCB-9A6D453C7F73}"/>
              </a:ext>
            </a:extLst>
          </p:cNvPr>
          <p:cNvSpPr/>
          <p:nvPr/>
        </p:nvSpPr>
        <p:spPr>
          <a:xfrm>
            <a:off x="1442264" y="2616549"/>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Application</a:t>
            </a:r>
            <a:endParaRPr lang="zh-CN" altLang="en-US" sz="1200" dirty="0">
              <a:solidFill>
                <a:srgbClr val="111E33"/>
              </a:solidFill>
              <a:latin typeface="Calibri" panose="020F0502020204030204" pitchFamily="34" charset="0"/>
              <a:cs typeface="Calibri" panose="020F0502020204030204" pitchFamily="34" charset="0"/>
            </a:endParaRPr>
          </a:p>
        </p:txBody>
      </p:sp>
      <p:grpSp>
        <p:nvGrpSpPr>
          <p:cNvPr id="10" name="组合 9">
            <a:extLst>
              <a:ext uri="{FF2B5EF4-FFF2-40B4-BE49-F238E27FC236}">
                <a16:creationId xmlns:a16="http://schemas.microsoft.com/office/drawing/2014/main" id="{E76164BD-23AB-4118-B54A-9284306EC16C}"/>
              </a:ext>
            </a:extLst>
          </p:cNvPr>
          <p:cNvGrpSpPr/>
          <p:nvPr/>
        </p:nvGrpSpPr>
        <p:grpSpPr>
          <a:xfrm>
            <a:off x="5047604" y="957581"/>
            <a:ext cx="6927293" cy="4878759"/>
            <a:chOff x="1798079" y="805894"/>
            <a:chExt cx="8478628" cy="5964758"/>
          </a:xfrm>
        </p:grpSpPr>
        <p:pic>
          <p:nvPicPr>
            <p:cNvPr id="11" name="Picture 3">
              <a:extLst>
                <a:ext uri="{FF2B5EF4-FFF2-40B4-BE49-F238E27FC236}">
                  <a16:creationId xmlns:a16="http://schemas.microsoft.com/office/drawing/2014/main" id="{E37BD79B-4782-49D1-9A83-E29C9E2FC89F}"/>
                </a:ext>
              </a:extLst>
            </p:cNvPr>
            <p:cNvPicPr>
              <a:picLocks noChangeAspect="1"/>
            </p:cNvPicPr>
            <p:nvPr/>
          </p:nvPicPr>
          <p:blipFill rotWithShape="1">
            <a:blip r:embed="rId4"/>
            <a:srcRect b="2130"/>
            <a:stretch/>
          </p:blipFill>
          <p:spPr>
            <a:xfrm>
              <a:off x="1798079" y="805894"/>
              <a:ext cx="8478628" cy="5964758"/>
            </a:xfrm>
            <a:prstGeom prst="rect">
              <a:avLst/>
            </a:prstGeom>
          </p:spPr>
        </p:pic>
        <p:pic>
          <p:nvPicPr>
            <p:cNvPr id="12" name="Picture 2" descr="Image result for png tick&quot;">
              <a:extLst>
                <a:ext uri="{FF2B5EF4-FFF2-40B4-BE49-F238E27FC236}">
                  <a16:creationId xmlns:a16="http://schemas.microsoft.com/office/drawing/2014/main" id="{558E0FE7-7D8E-4E3B-BF81-714DDCF7E5C8}"/>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401665" y="3144210"/>
              <a:ext cx="577588" cy="5671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png tick&quot;">
              <a:extLst>
                <a:ext uri="{FF2B5EF4-FFF2-40B4-BE49-F238E27FC236}">
                  <a16:creationId xmlns:a16="http://schemas.microsoft.com/office/drawing/2014/main" id="{45B4CE2A-565E-48CE-A881-027FAA366B4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472982" y="927862"/>
              <a:ext cx="577588" cy="5671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png tick&quot;">
              <a:extLst>
                <a:ext uri="{FF2B5EF4-FFF2-40B4-BE49-F238E27FC236}">
                  <a16:creationId xmlns:a16="http://schemas.microsoft.com/office/drawing/2014/main" id="{9D283BBD-31BF-4BF8-8E39-44E321F54F9C}"/>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215010" y="927862"/>
              <a:ext cx="577588" cy="5671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png tick&quot;">
              <a:extLst>
                <a:ext uri="{FF2B5EF4-FFF2-40B4-BE49-F238E27FC236}">
                  <a16:creationId xmlns:a16="http://schemas.microsoft.com/office/drawing/2014/main" id="{999AACBE-8706-48A9-9394-4DE99E9DA26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934572" y="5628043"/>
              <a:ext cx="577588" cy="5671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png tick&quot;">
              <a:extLst>
                <a:ext uri="{FF2B5EF4-FFF2-40B4-BE49-F238E27FC236}">
                  <a16:creationId xmlns:a16="http://schemas.microsoft.com/office/drawing/2014/main" id="{E6D69F1C-1622-41EE-9027-5869132E2B9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747614" y="5961299"/>
              <a:ext cx="577588" cy="567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png tick&quot;">
              <a:extLst>
                <a:ext uri="{FF2B5EF4-FFF2-40B4-BE49-F238E27FC236}">
                  <a16:creationId xmlns:a16="http://schemas.microsoft.com/office/drawing/2014/main" id="{798BB219-532A-4438-BFA7-3DFE73B6AAF4}"/>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279353" y="5975438"/>
              <a:ext cx="577588" cy="5671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ng tick&quot;">
              <a:extLst>
                <a:ext uri="{FF2B5EF4-FFF2-40B4-BE49-F238E27FC236}">
                  <a16:creationId xmlns:a16="http://schemas.microsoft.com/office/drawing/2014/main" id="{074847A4-D2E9-41B5-A74F-253C8C7A471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084903" y="927862"/>
              <a:ext cx="577588" cy="56719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png tick&quot;">
              <a:extLst>
                <a:ext uri="{FF2B5EF4-FFF2-40B4-BE49-F238E27FC236}">
                  <a16:creationId xmlns:a16="http://schemas.microsoft.com/office/drawing/2014/main" id="{20880D43-0DC6-4E7D-857B-CC7166FCF4AB}"/>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078068" y="3221082"/>
              <a:ext cx="577588" cy="5671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png tick&quot;">
              <a:extLst>
                <a:ext uri="{FF2B5EF4-FFF2-40B4-BE49-F238E27FC236}">
                  <a16:creationId xmlns:a16="http://schemas.microsoft.com/office/drawing/2014/main" id="{B1842DA9-3044-49CA-9B2C-CBA8E831E4E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717000" y="6026637"/>
              <a:ext cx="577588" cy="5671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9773560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C97B78C-C24E-4F6C-AF87-32BD663BB59D}"/>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Value Proposition</a:t>
            </a:r>
            <a:endParaRPr lang="zh-CN" altLang="en-US" dirty="0"/>
          </a:p>
        </p:txBody>
      </p:sp>
      <p:pic>
        <p:nvPicPr>
          <p:cNvPr id="8" name="图片 7">
            <a:extLst>
              <a:ext uri="{FF2B5EF4-FFF2-40B4-BE49-F238E27FC236}">
                <a16:creationId xmlns:a16="http://schemas.microsoft.com/office/drawing/2014/main" id="{95E043D8-E202-44A8-8408-4BCC7FAEB29A}"/>
              </a:ext>
            </a:extLst>
          </p:cNvPr>
          <p:cNvPicPr>
            <a:picLocks noChangeAspect="1"/>
          </p:cNvPicPr>
          <p:nvPr/>
        </p:nvPicPr>
        <p:blipFill>
          <a:blip r:embed="rId3"/>
          <a:stretch>
            <a:fillRect/>
          </a:stretch>
        </p:blipFill>
        <p:spPr>
          <a:xfrm>
            <a:off x="10951200" y="5836340"/>
            <a:ext cx="1086598" cy="877470"/>
          </a:xfrm>
          <a:prstGeom prst="rect">
            <a:avLst/>
          </a:prstGeom>
        </p:spPr>
      </p:pic>
      <p:grpSp>
        <p:nvGrpSpPr>
          <p:cNvPr id="20" name="组合 19">
            <a:extLst>
              <a:ext uri="{FF2B5EF4-FFF2-40B4-BE49-F238E27FC236}">
                <a16:creationId xmlns:a16="http://schemas.microsoft.com/office/drawing/2014/main" id="{4BEC2F6B-7AED-4F5C-ACD4-C5CE3B29A01F}"/>
              </a:ext>
            </a:extLst>
          </p:cNvPr>
          <p:cNvGrpSpPr/>
          <p:nvPr/>
        </p:nvGrpSpPr>
        <p:grpSpPr>
          <a:xfrm>
            <a:off x="915002" y="1757550"/>
            <a:ext cx="10086969" cy="1323439"/>
            <a:chOff x="915002" y="1757550"/>
            <a:chExt cx="10086969" cy="1323439"/>
          </a:xfrm>
        </p:grpSpPr>
        <p:sp>
          <p:nvSpPr>
            <p:cNvPr id="9" name="文本框 8">
              <a:extLst>
                <a:ext uri="{FF2B5EF4-FFF2-40B4-BE49-F238E27FC236}">
                  <a16:creationId xmlns:a16="http://schemas.microsoft.com/office/drawing/2014/main" id="{3253D418-1885-4858-A8DB-D8C7AAB468C7}"/>
                </a:ext>
              </a:extLst>
            </p:cNvPr>
            <p:cNvSpPr txBox="1"/>
            <p:nvPr/>
          </p:nvSpPr>
          <p:spPr>
            <a:xfrm>
              <a:off x="915002" y="1757550"/>
              <a:ext cx="7120198" cy="1323439"/>
            </a:xfrm>
            <a:prstGeom prst="rect">
              <a:avLst/>
            </a:prstGeom>
            <a:noFill/>
          </p:spPr>
          <p:txBody>
            <a:bodyPr wrap="square" rtlCol="0">
              <a:spAutoFit/>
            </a:bodyPr>
            <a:lstStyle/>
            <a:p>
              <a:pPr marL="571500" indent="-571500">
                <a:buFont typeface="Arial" panose="020B0604020202020204" pitchFamily="34" charset="0"/>
                <a:buChar char="•"/>
              </a:pPr>
              <a:r>
                <a:rPr lang="en-US" altLang="zh-CN" sz="4000" kern="0" dirty="0">
                  <a:solidFill>
                    <a:schemeClr val="bg1"/>
                  </a:solidFill>
                  <a:latin typeface="Calibri" panose="020F0502020204030204" pitchFamily="34" charset="0"/>
                  <a:cs typeface="Calibri" panose="020F0502020204030204" pitchFamily="34" charset="0"/>
                </a:rPr>
                <a:t>Lower people’s risk of being infected during work</a:t>
              </a:r>
            </a:p>
          </p:txBody>
        </p:sp>
        <p:grpSp>
          <p:nvGrpSpPr>
            <p:cNvPr id="19" name="组合 18">
              <a:extLst>
                <a:ext uri="{FF2B5EF4-FFF2-40B4-BE49-F238E27FC236}">
                  <a16:creationId xmlns:a16="http://schemas.microsoft.com/office/drawing/2014/main" id="{7ADB03AD-5BF4-4CF7-93F6-91F926B409C3}"/>
                </a:ext>
              </a:extLst>
            </p:cNvPr>
            <p:cNvGrpSpPr/>
            <p:nvPr/>
          </p:nvGrpSpPr>
          <p:grpSpPr>
            <a:xfrm>
              <a:off x="7813073" y="2100540"/>
              <a:ext cx="3188898" cy="813799"/>
              <a:chOff x="7553873" y="2105868"/>
              <a:chExt cx="3188898" cy="813799"/>
            </a:xfrm>
          </p:grpSpPr>
          <p:pic>
            <p:nvPicPr>
              <p:cNvPr id="4" name="图片 3">
                <a:extLst>
                  <a:ext uri="{FF2B5EF4-FFF2-40B4-BE49-F238E27FC236}">
                    <a16:creationId xmlns:a16="http://schemas.microsoft.com/office/drawing/2014/main" id="{DCB786ED-5515-450F-81BD-592F831DC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873" y="2137565"/>
                <a:ext cx="782100" cy="782100"/>
              </a:xfrm>
              <a:prstGeom prst="rect">
                <a:avLst/>
              </a:prstGeom>
            </p:spPr>
          </p:pic>
          <p:pic>
            <p:nvPicPr>
              <p:cNvPr id="12" name="图片 11">
                <a:extLst>
                  <a:ext uri="{FF2B5EF4-FFF2-40B4-BE49-F238E27FC236}">
                    <a16:creationId xmlns:a16="http://schemas.microsoft.com/office/drawing/2014/main" id="{61EF76C6-5B13-4F8C-AB71-9CC5294DE6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5973" y="2105868"/>
                <a:ext cx="813798" cy="813798"/>
              </a:xfrm>
              <a:prstGeom prst="rect">
                <a:avLst/>
              </a:prstGeom>
            </p:spPr>
          </p:pic>
          <p:pic>
            <p:nvPicPr>
              <p:cNvPr id="16" name="图片 15">
                <a:extLst>
                  <a:ext uri="{FF2B5EF4-FFF2-40B4-BE49-F238E27FC236}">
                    <a16:creationId xmlns:a16="http://schemas.microsoft.com/office/drawing/2014/main" id="{E96A031F-DC02-4B03-AF13-C943079BE1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9771" y="2140464"/>
                <a:ext cx="779201" cy="779201"/>
              </a:xfrm>
              <a:prstGeom prst="rect">
                <a:avLst/>
              </a:prstGeom>
            </p:spPr>
          </p:pic>
          <p:pic>
            <p:nvPicPr>
              <p:cNvPr id="18" name="图片 17">
                <a:extLst>
                  <a:ext uri="{FF2B5EF4-FFF2-40B4-BE49-F238E27FC236}">
                    <a16:creationId xmlns:a16="http://schemas.microsoft.com/office/drawing/2014/main" id="{AAA55C14-1948-42CB-9648-0F4D215497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8972" y="2105868"/>
                <a:ext cx="813799" cy="813799"/>
              </a:xfrm>
              <a:prstGeom prst="rect">
                <a:avLst/>
              </a:prstGeom>
            </p:spPr>
          </p:pic>
        </p:grpSp>
      </p:grpSp>
      <p:grpSp>
        <p:nvGrpSpPr>
          <p:cNvPr id="32" name="组合 31">
            <a:extLst>
              <a:ext uri="{FF2B5EF4-FFF2-40B4-BE49-F238E27FC236}">
                <a16:creationId xmlns:a16="http://schemas.microsoft.com/office/drawing/2014/main" id="{E663DC45-2114-4585-9ADC-B9B0E81C1AFB}"/>
              </a:ext>
            </a:extLst>
          </p:cNvPr>
          <p:cNvGrpSpPr/>
          <p:nvPr/>
        </p:nvGrpSpPr>
        <p:grpSpPr>
          <a:xfrm>
            <a:off x="858602" y="4257775"/>
            <a:ext cx="9949244" cy="1323439"/>
            <a:chOff x="858602" y="4257775"/>
            <a:chExt cx="9949244" cy="1323439"/>
          </a:xfrm>
        </p:grpSpPr>
        <p:sp>
          <p:nvSpPr>
            <p:cNvPr id="10" name="文本框 9">
              <a:extLst>
                <a:ext uri="{FF2B5EF4-FFF2-40B4-BE49-F238E27FC236}">
                  <a16:creationId xmlns:a16="http://schemas.microsoft.com/office/drawing/2014/main" id="{5DD2ED5D-ABBF-44BF-BBE5-52920C893211}"/>
                </a:ext>
              </a:extLst>
            </p:cNvPr>
            <p:cNvSpPr txBox="1"/>
            <p:nvPr/>
          </p:nvSpPr>
          <p:spPr>
            <a:xfrm>
              <a:off x="858602" y="4257775"/>
              <a:ext cx="7120198" cy="1323439"/>
            </a:xfrm>
            <a:prstGeom prst="rect">
              <a:avLst/>
            </a:prstGeom>
            <a:noFill/>
          </p:spPr>
          <p:txBody>
            <a:bodyPr wrap="square" rtlCol="0">
              <a:spAutoFit/>
            </a:bodyPr>
            <a:lstStyle/>
            <a:p>
              <a:pPr marL="571500" indent="-571500">
                <a:buFont typeface="Arial" panose="020B0604020202020204" pitchFamily="34" charset="0"/>
                <a:buChar char="•"/>
              </a:pPr>
              <a:r>
                <a:rPr lang="en-US" altLang="zh-CN" sz="4000" kern="0" dirty="0">
                  <a:solidFill>
                    <a:schemeClr val="bg1"/>
                  </a:solidFill>
                  <a:latin typeface="Calibri" panose="020F0502020204030204" pitchFamily="34" charset="0"/>
                  <a:cs typeface="Calibri" panose="020F0502020204030204" pitchFamily="34" charset="0"/>
                </a:rPr>
                <a:t>Save time, medical resources and cost</a:t>
              </a:r>
              <a:endParaRPr lang="en-GB" altLang="zh-CN" sz="4000" kern="0" dirty="0">
                <a:solidFill>
                  <a:schemeClr val="bg1"/>
                </a:solidFill>
                <a:latin typeface="Calibri" panose="020F0502020204030204" pitchFamily="34" charset="0"/>
                <a:cs typeface="Calibri" panose="020F0502020204030204" pitchFamily="34" charset="0"/>
              </a:endParaRPr>
            </a:p>
          </p:txBody>
        </p:sp>
        <p:grpSp>
          <p:nvGrpSpPr>
            <p:cNvPr id="31" name="组合 30">
              <a:extLst>
                <a:ext uri="{FF2B5EF4-FFF2-40B4-BE49-F238E27FC236}">
                  <a16:creationId xmlns:a16="http://schemas.microsoft.com/office/drawing/2014/main" id="{4CDCBAA6-BEF1-416F-96EF-24F26D40E119}"/>
                </a:ext>
              </a:extLst>
            </p:cNvPr>
            <p:cNvGrpSpPr/>
            <p:nvPr/>
          </p:nvGrpSpPr>
          <p:grpSpPr>
            <a:xfrm>
              <a:off x="7813073" y="4420444"/>
              <a:ext cx="2994773" cy="998100"/>
              <a:chOff x="7813073" y="4420444"/>
              <a:chExt cx="2994773" cy="998100"/>
            </a:xfrm>
          </p:grpSpPr>
          <p:pic>
            <p:nvPicPr>
              <p:cNvPr id="24" name="图片 23">
                <a:extLst>
                  <a:ext uri="{FF2B5EF4-FFF2-40B4-BE49-F238E27FC236}">
                    <a16:creationId xmlns:a16="http://schemas.microsoft.com/office/drawing/2014/main" id="{229903F5-B612-47AC-A60C-3A1F718F13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3073" y="4420444"/>
                <a:ext cx="998100" cy="998100"/>
              </a:xfrm>
              <a:prstGeom prst="rect">
                <a:avLst/>
              </a:prstGeom>
            </p:spPr>
          </p:pic>
          <p:pic>
            <p:nvPicPr>
              <p:cNvPr id="28" name="图片 27">
                <a:extLst>
                  <a:ext uri="{FF2B5EF4-FFF2-40B4-BE49-F238E27FC236}">
                    <a16:creationId xmlns:a16="http://schemas.microsoft.com/office/drawing/2014/main" id="{7D0A6D17-45C3-4D26-9B97-2308DC1635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1173" y="4546428"/>
                <a:ext cx="998573" cy="872116"/>
              </a:xfrm>
              <a:prstGeom prst="rect">
                <a:avLst/>
              </a:prstGeom>
            </p:spPr>
          </p:pic>
          <p:pic>
            <p:nvPicPr>
              <p:cNvPr id="30" name="图片 29">
                <a:extLst>
                  <a:ext uri="{FF2B5EF4-FFF2-40B4-BE49-F238E27FC236}">
                    <a16:creationId xmlns:a16="http://schemas.microsoft.com/office/drawing/2014/main" id="{26F67730-434C-4640-9ADD-11A5E1E311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9746" y="4420444"/>
                <a:ext cx="998100" cy="998100"/>
              </a:xfrm>
              <a:prstGeom prst="rect">
                <a:avLst/>
              </a:prstGeom>
            </p:spPr>
          </p:pic>
        </p:grpSp>
      </p:grpSp>
    </p:spTree>
    <p:extLst>
      <p:ext uri="{BB962C8B-B14F-4D97-AF65-F5344CB8AC3E}">
        <p14:creationId xmlns:p14="http://schemas.microsoft.com/office/powerpoint/2010/main" val="225641786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2">
            <a:extLst>
              <a:ext uri="{FF2B5EF4-FFF2-40B4-BE49-F238E27FC236}">
                <a16:creationId xmlns:a16="http://schemas.microsoft.com/office/drawing/2014/main" id="{7C62BD4C-33C7-4DE6-B064-6B3F400F4F15}"/>
              </a:ext>
            </a:extLst>
          </p:cNvPr>
          <p:cNvSpPr/>
          <p:nvPr/>
        </p:nvSpPr>
        <p:spPr bwMode="auto">
          <a:xfrm>
            <a:off x="4004838" y="3024969"/>
            <a:ext cx="6810588" cy="7219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defTabSz="914102" rtl="0" eaLnBrk="1" fontAlgn="base" latinLnBrk="0" hangingPunct="1">
              <a:lnSpc>
                <a:spcPct val="100000"/>
              </a:lnSpc>
              <a:spcBef>
                <a:spcPct val="0"/>
              </a:spcBef>
              <a:spcAft>
                <a:spcPct val="0"/>
              </a:spcAft>
              <a:buClrTx/>
              <a:buSzTx/>
              <a:buFontTx/>
              <a:buNone/>
              <a:tabLst/>
              <a:defRPr/>
            </a:pPr>
            <a:endParaRPr lang="en-US" sz="2800" b="1" dirty="0">
              <a:solidFill>
                <a:schemeClr val="bg1"/>
              </a:solidFill>
              <a:latin typeface="Calibri" panose="020F0502020204030204" pitchFamily="34" charset="0"/>
              <a:cs typeface="Calibri" panose="020F0502020204030204" pitchFamily="34" charset="0"/>
            </a:endParaRPr>
          </a:p>
        </p:txBody>
      </p:sp>
      <p:sp>
        <p:nvSpPr>
          <p:cNvPr id="11" name="文本框 10">
            <a:extLst>
              <a:ext uri="{FF2B5EF4-FFF2-40B4-BE49-F238E27FC236}">
                <a16:creationId xmlns:a16="http://schemas.microsoft.com/office/drawing/2014/main" id="{32C00500-F502-41AB-9AFC-3AC746F6F052}"/>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Cost structure &amp; Revenue Stream</a:t>
            </a:r>
            <a:endParaRPr lang="zh-CN" altLang="en-US" dirty="0"/>
          </a:p>
        </p:txBody>
      </p:sp>
      <p:pic>
        <p:nvPicPr>
          <p:cNvPr id="9" name="图片 8">
            <a:extLst>
              <a:ext uri="{FF2B5EF4-FFF2-40B4-BE49-F238E27FC236}">
                <a16:creationId xmlns:a16="http://schemas.microsoft.com/office/drawing/2014/main" id="{348905B4-A21C-4C6D-A171-E51F082F2912}"/>
              </a:ext>
            </a:extLst>
          </p:cNvPr>
          <p:cNvPicPr>
            <a:picLocks noChangeAspect="1"/>
          </p:cNvPicPr>
          <p:nvPr/>
        </p:nvPicPr>
        <p:blipFill>
          <a:blip r:embed="rId3"/>
          <a:stretch>
            <a:fillRect/>
          </a:stretch>
        </p:blipFill>
        <p:spPr>
          <a:xfrm>
            <a:off x="10951200" y="5836340"/>
            <a:ext cx="1086598" cy="877470"/>
          </a:xfrm>
          <a:prstGeom prst="rect">
            <a:avLst/>
          </a:prstGeom>
        </p:spPr>
      </p:pic>
      <p:grpSp>
        <p:nvGrpSpPr>
          <p:cNvPr id="20" name="组合 19">
            <a:extLst>
              <a:ext uri="{FF2B5EF4-FFF2-40B4-BE49-F238E27FC236}">
                <a16:creationId xmlns:a16="http://schemas.microsoft.com/office/drawing/2014/main" id="{7134FAC3-60C3-41D6-B144-9ADC3BA5CD3E}"/>
              </a:ext>
            </a:extLst>
          </p:cNvPr>
          <p:cNvGrpSpPr/>
          <p:nvPr/>
        </p:nvGrpSpPr>
        <p:grpSpPr>
          <a:xfrm>
            <a:off x="794364" y="987490"/>
            <a:ext cx="10810972" cy="2083197"/>
            <a:chOff x="794364" y="1114206"/>
            <a:chExt cx="10810972" cy="2083197"/>
          </a:xfrm>
        </p:grpSpPr>
        <p:grpSp>
          <p:nvGrpSpPr>
            <p:cNvPr id="18" name="组合 17">
              <a:extLst>
                <a:ext uri="{FF2B5EF4-FFF2-40B4-BE49-F238E27FC236}">
                  <a16:creationId xmlns:a16="http://schemas.microsoft.com/office/drawing/2014/main" id="{224B8084-E802-487D-85BA-ED578F012543}"/>
                </a:ext>
              </a:extLst>
            </p:cNvPr>
            <p:cNvGrpSpPr/>
            <p:nvPr/>
          </p:nvGrpSpPr>
          <p:grpSpPr>
            <a:xfrm>
              <a:off x="3319200" y="1114206"/>
              <a:ext cx="8286136" cy="2083197"/>
              <a:chOff x="1347464" y="1051200"/>
              <a:chExt cx="8286136" cy="2083197"/>
            </a:xfrm>
          </p:grpSpPr>
          <p:sp>
            <p:nvSpPr>
              <p:cNvPr id="17" name="矩形: 圆角 16">
                <a:extLst>
                  <a:ext uri="{FF2B5EF4-FFF2-40B4-BE49-F238E27FC236}">
                    <a16:creationId xmlns:a16="http://schemas.microsoft.com/office/drawing/2014/main" id="{BFDAB0F8-A52C-482C-A407-995A992E3D36}"/>
                  </a:ext>
                </a:extLst>
              </p:cNvPr>
              <p:cNvSpPr/>
              <p:nvPr/>
            </p:nvSpPr>
            <p:spPr>
              <a:xfrm>
                <a:off x="1347464" y="1051200"/>
                <a:ext cx="8286136" cy="208319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a:extLst>
                  <a:ext uri="{FF2B5EF4-FFF2-40B4-BE49-F238E27FC236}">
                    <a16:creationId xmlns:a16="http://schemas.microsoft.com/office/drawing/2014/main" id="{FAAB6782-107A-4679-977D-8C13583AA064}"/>
                  </a:ext>
                </a:extLst>
              </p:cNvPr>
              <p:cNvGrpSpPr/>
              <p:nvPr/>
            </p:nvGrpSpPr>
            <p:grpSpPr>
              <a:xfrm>
                <a:off x="1418300" y="1137619"/>
                <a:ext cx="8085700" cy="1453985"/>
                <a:chOff x="1432700" y="1174760"/>
                <a:chExt cx="8085700" cy="1453985"/>
              </a:xfrm>
            </p:grpSpPr>
            <p:sp>
              <p:nvSpPr>
                <p:cNvPr id="5" name="Rectangle 132">
                  <a:extLst>
                    <a:ext uri="{FF2B5EF4-FFF2-40B4-BE49-F238E27FC236}">
                      <a16:creationId xmlns:a16="http://schemas.microsoft.com/office/drawing/2014/main" id="{70B0AFD6-C9D5-4DB7-AFCD-F099CFA9C2D2}"/>
                    </a:ext>
                  </a:extLst>
                </p:cNvPr>
                <p:cNvSpPr/>
                <p:nvPr/>
              </p:nvSpPr>
              <p:spPr bwMode="auto">
                <a:xfrm>
                  <a:off x="1432700" y="1174760"/>
                  <a:ext cx="3506790" cy="7219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defTabSz="914102" fontAlgn="base">
                    <a:spcBef>
                      <a:spcPct val="0"/>
                    </a:spcBef>
                    <a:spcAft>
                      <a:spcPct val="0"/>
                    </a:spcAft>
                    <a:defRPr/>
                  </a:pPr>
                  <a:r>
                    <a:rPr lang="en-US" altLang="zh-CN" sz="2800" dirty="0">
                      <a:solidFill>
                        <a:schemeClr val="bg1"/>
                      </a:solidFill>
                      <a:latin typeface="Calibri" panose="020F0502020204030204" pitchFamily="34" charset="0"/>
                      <a:cs typeface="Calibri" panose="020F0502020204030204" pitchFamily="34" charset="0"/>
                    </a:rPr>
                    <a:t>Prototype Cost: ¥2919  </a:t>
                  </a:r>
                  <a:endParaRPr lang="en-US" sz="2800" dirty="0">
                    <a:solidFill>
                      <a:schemeClr val="bg1"/>
                    </a:solidFill>
                    <a:latin typeface="Calibri" panose="020F0502020204030204" pitchFamily="34" charset="0"/>
                    <a:cs typeface="Calibri" panose="020F0502020204030204" pitchFamily="34" charset="0"/>
                  </a:endParaRPr>
                </a:p>
              </p:txBody>
            </p:sp>
            <p:sp>
              <p:nvSpPr>
                <p:cNvPr id="4" name="箭头: 右 3">
                  <a:extLst>
                    <a:ext uri="{FF2B5EF4-FFF2-40B4-BE49-F238E27FC236}">
                      <a16:creationId xmlns:a16="http://schemas.microsoft.com/office/drawing/2014/main" id="{B38BF1AD-6BDB-4072-BD54-C040CB21D47C}"/>
                    </a:ext>
                  </a:extLst>
                </p:cNvPr>
                <p:cNvSpPr/>
                <p:nvPr/>
              </p:nvSpPr>
              <p:spPr>
                <a:xfrm>
                  <a:off x="4747566" y="1388158"/>
                  <a:ext cx="466370" cy="2952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ectangle 132">
                  <a:extLst>
                    <a:ext uri="{FF2B5EF4-FFF2-40B4-BE49-F238E27FC236}">
                      <a16:creationId xmlns:a16="http://schemas.microsoft.com/office/drawing/2014/main" id="{2B4B2973-B117-477B-A60A-570C4F86F06B}"/>
                    </a:ext>
                  </a:extLst>
                </p:cNvPr>
                <p:cNvSpPr/>
                <p:nvPr/>
              </p:nvSpPr>
              <p:spPr bwMode="auto">
                <a:xfrm>
                  <a:off x="5249900" y="1174760"/>
                  <a:ext cx="4232536" cy="7219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defTabSz="914102" fontAlgn="base">
                    <a:spcBef>
                      <a:spcPct val="0"/>
                    </a:spcBef>
                    <a:spcAft>
                      <a:spcPct val="0"/>
                    </a:spcAft>
                    <a:defRPr/>
                  </a:pPr>
                  <a:r>
                    <a:rPr lang="en-US" altLang="zh-CN" sz="2800" dirty="0">
                      <a:solidFill>
                        <a:schemeClr val="bg1"/>
                      </a:solidFill>
                      <a:latin typeface="Calibri" panose="020F0502020204030204" pitchFamily="34" charset="0"/>
                      <a:cs typeface="Calibri" panose="020F0502020204030204" pitchFamily="34" charset="0"/>
                    </a:rPr>
                    <a:t>Fabricating Max Cost : ¥2000</a:t>
                  </a:r>
                  <a:endParaRPr lang="en-US" sz="2800" dirty="0">
                    <a:solidFill>
                      <a:schemeClr val="bg1"/>
                    </a:solidFill>
                    <a:latin typeface="Calibri" panose="020F0502020204030204" pitchFamily="34" charset="0"/>
                    <a:cs typeface="Calibri" panose="020F0502020204030204" pitchFamily="34" charset="0"/>
                  </a:endParaRPr>
                </a:p>
              </p:txBody>
            </p:sp>
            <p:sp>
              <p:nvSpPr>
                <p:cNvPr id="13" name="Rectangle 132">
                  <a:extLst>
                    <a:ext uri="{FF2B5EF4-FFF2-40B4-BE49-F238E27FC236}">
                      <a16:creationId xmlns:a16="http://schemas.microsoft.com/office/drawing/2014/main" id="{624DA7E8-E3B9-480A-9C57-BF24251A8D18}"/>
                    </a:ext>
                  </a:extLst>
                </p:cNvPr>
                <p:cNvSpPr/>
                <p:nvPr/>
              </p:nvSpPr>
              <p:spPr bwMode="auto">
                <a:xfrm>
                  <a:off x="7676300" y="1727788"/>
                  <a:ext cx="1842100" cy="4564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defTabSz="914102" fontAlgn="base">
                    <a:spcBef>
                      <a:spcPct val="0"/>
                    </a:spcBef>
                    <a:spcAft>
                      <a:spcPct val="0"/>
                    </a:spcAft>
                    <a:defRPr/>
                  </a:pPr>
                  <a:r>
                    <a:rPr lang="en-US" altLang="zh-CN" sz="2800" dirty="0">
                      <a:solidFill>
                        <a:schemeClr val="bg1"/>
                      </a:solidFill>
                      <a:latin typeface="Calibri" panose="020F0502020204030204" pitchFamily="34" charset="0"/>
                      <a:cs typeface="Calibri" panose="020F0502020204030204" pitchFamily="34" charset="0"/>
                    </a:rPr>
                    <a:t>R&amp;D: ¥1000  </a:t>
                  </a:r>
                  <a:endParaRPr lang="en-US" sz="2800" dirty="0">
                    <a:solidFill>
                      <a:schemeClr val="bg1"/>
                    </a:solidFill>
                    <a:latin typeface="Calibri" panose="020F0502020204030204" pitchFamily="34" charset="0"/>
                    <a:cs typeface="Calibri" panose="020F0502020204030204" pitchFamily="34" charset="0"/>
                  </a:endParaRPr>
                </a:p>
              </p:txBody>
            </p:sp>
            <p:sp>
              <p:nvSpPr>
                <p:cNvPr id="14" name="Rectangle 132">
                  <a:extLst>
                    <a:ext uri="{FF2B5EF4-FFF2-40B4-BE49-F238E27FC236}">
                      <a16:creationId xmlns:a16="http://schemas.microsoft.com/office/drawing/2014/main" id="{C830CB8C-2459-41FE-99A1-AD024A025514}"/>
                    </a:ext>
                  </a:extLst>
                </p:cNvPr>
                <p:cNvSpPr/>
                <p:nvPr/>
              </p:nvSpPr>
              <p:spPr bwMode="auto">
                <a:xfrm>
                  <a:off x="7519000" y="2172319"/>
                  <a:ext cx="1921300" cy="4564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defTabSz="914102" fontAlgn="base">
                    <a:spcBef>
                      <a:spcPct val="0"/>
                    </a:spcBef>
                    <a:spcAft>
                      <a:spcPct val="0"/>
                    </a:spcAft>
                    <a:defRPr/>
                  </a:pPr>
                  <a:r>
                    <a:rPr lang="en-US" altLang="zh-CN" sz="2800" dirty="0">
                      <a:solidFill>
                        <a:schemeClr val="bg1"/>
                      </a:solidFill>
                      <a:latin typeface="Calibri" panose="020F0502020204030204" pitchFamily="34" charset="0"/>
                      <a:cs typeface="Calibri" panose="020F0502020204030204" pitchFamily="34" charset="0"/>
                    </a:rPr>
                    <a:t>Labor: ¥1000  </a:t>
                  </a:r>
                  <a:endParaRPr lang="en-US" sz="2800" dirty="0">
                    <a:solidFill>
                      <a:schemeClr val="bg1"/>
                    </a:solidFill>
                    <a:latin typeface="Calibri" panose="020F0502020204030204" pitchFamily="34" charset="0"/>
                    <a:cs typeface="Calibri" panose="020F0502020204030204" pitchFamily="34" charset="0"/>
                  </a:endParaRPr>
                </a:p>
              </p:txBody>
            </p:sp>
          </p:grpSp>
          <p:sp>
            <p:nvSpPr>
              <p:cNvPr id="16" name="Rectangle 132">
                <a:extLst>
                  <a:ext uri="{FF2B5EF4-FFF2-40B4-BE49-F238E27FC236}">
                    <a16:creationId xmlns:a16="http://schemas.microsoft.com/office/drawing/2014/main" id="{BAE1B15E-719D-4850-AB6B-B867347280BC}"/>
                  </a:ext>
                </a:extLst>
              </p:cNvPr>
              <p:cNvSpPr/>
              <p:nvPr/>
            </p:nvSpPr>
            <p:spPr bwMode="auto">
              <a:xfrm>
                <a:off x="7622850" y="2591604"/>
                <a:ext cx="1842100" cy="4564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defTabSz="914102" fontAlgn="base">
                  <a:spcBef>
                    <a:spcPct val="0"/>
                  </a:spcBef>
                  <a:spcAft>
                    <a:spcPct val="0"/>
                  </a:spcAft>
                  <a:defRPr/>
                </a:pPr>
                <a:r>
                  <a:rPr lang="en-US" altLang="zh-CN" sz="2800" b="1" dirty="0">
                    <a:solidFill>
                      <a:srgbClr val="FF0000"/>
                    </a:solidFill>
                    <a:latin typeface="Calibri" panose="020F0502020204030204" pitchFamily="34" charset="0"/>
                    <a:cs typeface="Calibri" panose="020F0502020204030204" pitchFamily="34" charset="0"/>
                  </a:rPr>
                  <a:t>Total: ¥4000</a:t>
                </a:r>
                <a:endParaRPr lang="en-US" sz="2800" b="1" dirty="0">
                  <a:solidFill>
                    <a:srgbClr val="FF0000"/>
                  </a:solidFill>
                  <a:latin typeface="Calibri" panose="020F0502020204030204" pitchFamily="34" charset="0"/>
                  <a:cs typeface="Calibri" panose="020F0502020204030204" pitchFamily="34" charset="0"/>
                </a:endParaRPr>
              </a:p>
            </p:txBody>
          </p:sp>
        </p:grpSp>
        <p:sp>
          <p:nvSpPr>
            <p:cNvPr id="19" name="Rectangle 132">
              <a:extLst>
                <a:ext uri="{FF2B5EF4-FFF2-40B4-BE49-F238E27FC236}">
                  <a16:creationId xmlns:a16="http://schemas.microsoft.com/office/drawing/2014/main" id="{4E7DC94F-D00A-4245-B06D-DBC98E1B6F71}"/>
                </a:ext>
              </a:extLst>
            </p:cNvPr>
            <p:cNvSpPr/>
            <p:nvPr/>
          </p:nvSpPr>
          <p:spPr bwMode="auto">
            <a:xfrm>
              <a:off x="794364" y="1704401"/>
              <a:ext cx="2024691" cy="7219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defTabSz="914102" rtl="0" eaLnBrk="1" fontAlgn="base" latinLnBrk="0" hangingPunct="1">
                <a:lnSpc>
                  <a:spcPct val="100000"/>
                </a:lnSpc>
                <a:spcBef>
                  <a:spcPct val="0"/>
                </a:spcBef>
                <a:spcAft>
                  <a:spcPct val="0"/>
                </a:spcAft>
                <a:buClrTx/>
                <a:buSzTx/>
                <a:buFontTx/>
                <a:buNone/>
                <a:tabLst/>
                <a:defRPr/>
              </a:pPr>
              <a:r>
                <a:rPr lang="en-US" sz="2800" b="1" dirty="0">
                  <a:solidFill>
                    <a:schemeClr val="bg1"/>
                  </a:solidFill>
                  <a:latin typeface="Calibri" panose="020F0502020204030204" pitchFamily="34" charset="0"/>
                  <a:cs typeface="Calibri" panose="020F0502020204030204" pitchFamily="34" charset="0"/>
                </a:rPr>
                <a:t>Product Cost</a:t>
              </a:r>
            </a:p>
          </p:txBody>
        </p:sp>
      </p:grpSp>
      <p:grpSp>
        <p:nvGrpSpPr>
          <p:cNvPr id="27" name="组合 26">
            <a:extLst>
              <a:ext uri="{FF2B5EF4-FFF2-40B4-BE49-F238E27FC236}">
                <a16:creationId xmlns:a16="http://schemas.microsoft.com/office/drawing/2014/main" id="{A8A06F8C-9212-4D85-B6C2-D831E40F3F83}"/>
              </a:ext>
            </a:extLst>
          </p:cNvPr>
          <p:cNvGrpSpPr/>
          <p:nvPr/>
        </p:nvGrpSpPr>
        <p:grpSpPr>
          <a:xfrm>
            <a:off x="2677395" y="3206707"/>
            <a:ext cx="9360403" cy="2656800"/>
            <a:chOff x="2677395" y="3206707"/>
            <a:chExt cx="9360403" cy="2656800"/>
          </a:xfrm>
        </p:grpSpPr>
        <p:sp>
          <p:nvSpPr>
            <p:cNvPr id="6" name="Rectangle 132">
              <a:extLst>
                <a:ext uri="{FF2B5EF4-FFF2-40B4-BE49-F238E27FC236}">
                  <a16:creationId xmlns:a16="http://schemas.microsoft.com/office/drawing/2014/main" id="{C8FD8A02-243D-47F0-8D38-F0FE5AFE04C1}"/>
                </a:ext>
              </a:extLst>
            </p:cNvPr>
            <p:cNvSpPr/>
            <p:nvPr/>
          </p:nvSpPr>
          <p:spPr bwMode="auto">
            <a:xfrm>
              <a:off x="2677395" y="3976162"/>
              <a:ext cx="2466036" cy="7219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defTabSz="914102" rtl="0" eaLnBrk="1" fontAlgn="base" latinLnBrk="0" hangingPunct="1">
                <a:lnSpc>
                  <a:spcPct val="100000"/>
                </a:lnSpc>
                <a:spcBef>
                  <a:spcPct val="0"/>
                </a:spcBef>
                <a:spcAft>
                  <a:spcPct val="0"/>
                </a:spcAft>
                <a:buClrTx/>
                <a:buSzTx/>
                <a:buFontTx/>
                <a:buNone/>
                <a:tabLst/>
                <a:defRPr/>
              </a:pPr>
              <a:r>
                <a:rPr lang="en-US" sz="2800" b="1" dirty="0">
                  <a:solidFill>
                    <a:schemeClr val="bg1"/>
                  </a:solidFill>
                  <a:latin typeface="Calibri" panose="020F0502020204030204" pitchFamily="34" charset="0"/>
                  <a:cs typeface="Calibri" panose="020F0502020204030204" pitchFamily="34" charset="0"/>
                </a:rPr>
                <a:t>Revenue S</a:t>
              </a:r>
              <a:r>
                <a:rPr lang="en-US" altLang="zh-CN" sz="2800" b="1" dirty="0">
                  <a:solidFill>
                    <a:schemeClr val="bg1"/>
                  </a:solidFill>
                  <a:latin typeface="Calibri" panose="020F0502020204030204" pitchFamily="34" charset="0"/>
                  <a:cs typeface="Calibri" panose="020F0502020204030204" pitchFamily="34" charset="0"/>
                </a:rPr>
                <a:t>tream</a:t>
              </a:r>
              <a:endParaRPr lang="en-US" sz="2800" b="1" dirty="0">
                <a:solidFill>
                  <a:schemeClr val="bg1"/>
                </a:solidFill>
                <a:latin typeface="Calibri" panose="020F0502020204030204" pitchFamily="34" charset="0"/>
                <a:cs typeface="Calibri" panose="020F0502020204030204" pitchFamily="34" charset="0"/>
              </a:endParaRPr>
            </a:p>
          </p:txBody>
        </p:sp>
        <p:grpSp>
          <p:nvGrpSpPr>
            <p:cNvPr id="26" name="组合 25">
              <a:extLst>
                <a:ext uri="{FF2B5EF4-FFF2-40B4-BE49-F238E27FC236}">
                  <a16:creationId xmlns:a16="http://schemas.microsoft.com/office/drawing/2014/main" id="{47CCB1C6-CA94-4168-B637-144533D752E5}"/>
                </a:ext>
              </a:extLst>
            </p:cNvPr>
            <p:cNvGrpSpPr/>
            <p:nvPr/>
          </p:nvGrpSpPr>
          <p:grpSpPr>
            <a:xfrm>
              <a:off x="5464198" y="3206707"/>
              <a:ext cx="6573600" cy="2656800"/>
              <a:chOff x="3319200" y="3660598"/>
              <a:chExt cx="6573600" cy="2656800"/>
            </a:xfrm>
          </p:grpSpPr>
          <p:sp>
            <p:nvSpPr>
              <p:cNvPr id="22" name="矩形: 圆角 21">
                <a:extLst>
                  <a:ext uri="{FF2B5EF4-FFF2-40B4-BE49-F238E27FC236}">
                    <a16:creationId xmlns:a16="http://schemas.microsoft.com/office/drawing/2014/main" id="{A44B64CD-CC9D-4989-8E12-0FD4D67F319A}"/>
                  </a:ext>
                </a:extLst>
              </p:cNvPr>
              <p:cNvSpPr/>
              <p:nvPr/>
            </p:nvSpPr>
            <p:spPr>
              <a:xfrm>
                <a:off x="3319200" y="3660598"/>
                <a:ext cx="6157136" cy="2656800"/>
              </a:xfrm>
              <a:prstGeom prst="round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51614B11-E786-4FD8-AACD-36205A6A288E}"/>
                  </a:ext>
                </a:extLst>
              </p:cNvPr>
              <p:cNvSpPr/>
              <p:nvPr/>
            </p:nvSpPr>
            <p:spPr>
              <a:xfrm>
                <a:off x="3378000" y="3857494"/>
                <a:ext cx="6514800" cy="2246769"/>
              </a:xfrm>
              <a:prstGeom prst="rect">
                <a:avLst/>
              </a:prstGeom>
            </p:spPr>
            <p:txBody>
              <a:bodyPr wrap="square">
                <a:spAutoFit/>
              </a:bodyPr>
              <a:lstStyle/>
              <a:p>
                <a:pPr lvl="0" defTabSz="914102" fontAlgn="base">
                  <a:spcBef>
                    <a:spcPct val="0"/>
                  </a:spcBef>
                  <a:spcAft>
                    <a:spcPct val="0"/>
                  </a:spcAft>
                  <a:defRPr/>
                </a:pPr>
                <a:r>
                  <a:rPr lang="en-US" altLang="zh-CN" sz="2800" dirty="0">
                    <a:solidFill>
                      <a:schemeClr val="bg1"/>
                    </a:solidFill>
                    <a:latin typeface="Calibri" panose="020F0502020204030204" pitchFamily="34" charset="0"/>
                    <a:cs typeface="Calibri" panose="020F0502020204030204" pitchFamily="34" charset="0"/>
                  </a:rPr>
                  <a:t>Rental Prices: ¥1000/month/robot</a:t>
                </a:r>
              </a:p>
              <a:p>
                <a:pPr lvl="0" defTabSz="914102" fontAlgn="base">
                  <a:spcBef>
                    <a:spcPct val="0"/>
                  </a:spcBef>
                  <a:spcAft>
                    <a:spcPct val="0"/>
                  </a:spcAft>
                  <a:defRPr/>
                </a:pPr>
                <a:r>
                  <a:rPr lang="en-US" altLang="zh-CN" sz="2800" b="1" dirty="0">
                    <a:solidFill>
                      <a:srgbClr val="FF0000"/>
                    </a:solidFill>
                    <a:latin typeface="Calibri" panose="020F0502020204030204" pitchFamily="34" charset="0"/>
                    <a:cs typeface="Calibri" panose="020F0502020204030204" pitchFamily="34" charset="0"/>
                  </a:rPr>
                  <a:t>4 months </a:t>
                </a:r>
                <a:r>
                  <a:rPr lang="en-US" altLang="zh-CN" sz="2800" b="1" dirty="0">
                    <a:solidFill>
                      <a:schemeClr val="bg1"/>
                    </a:solidFill>
                    <a:latin typeface="Calibri" panose="020F0502020204030204" pitchFamily="34" charset="0"/>
                    <a:cs typeface="Calibri" panose="020F0502020204030204" pitchFamily="34" charset="0"/>
                  </a:rPr>
                  <a:t>to cover the </a:t>
                </a:r>
                <a:r>
                  <a:rPr lang="en-US" altLang="zh-CN" sz="2800" dirty="0">
                    <a:solidFill>
                      <a:schemeClr val="bg1"/>
                    </a:solidFill>
                    <a:latin typeface="Calibri" panose="020F0502020204030204" pitchFamily="34" charset="0"/>
                    <a:cs typeface="Calibri" panose="020F0502020204030204" pitchFamily="34" charset="0"/>
                  </a:rPr>
                  <a:t>cost</a:t>
                </a:r>
                <a:r>
                  <a:rPr lang="en-US" altLang="zh-CN" sz="2800" b="1" dirty="0">
                    <a:solidFill>
                      <a:schemeClr val="bg1"/>
                    </a:solidFill>
                    <a:latin typeface="Calibri" panose="020F0502020204030204" pitchFamily="34" charset="0"/>
                    <a:cs typeface="Calibri" panose="020F0502020204030204" pitchFamily="34" charset="0"/>
                  </a:rPr>
                  <a:t> </a:t>
                </a:r>
              </a:p>
              <a:p>
                <a:pPr lvl="0" defTabSz="914102" fontAlgn="base">
                  <a:spcBef>
                    <a:spcPct val="0"/>
                  </a:spcBef>
                  <a:spcAft>
                    <a:spcPct val="0"/>
                  </a:spcAft>
                  <a:defRPr/>
                </a:pPr>
                <a:r>
                  <a:rPr lang="en-US" altLang="zh-CN" sz="2800" b="1" dirty="0">
                    <a:solidFill>
                      <a:schemeClr val="bg1"/>
                    </a:solidFill>
                    <a:latin typeface="Calibri" panose="020F0502020204030204" pitchFamily="34" charset="0"/>
                    <a:cs typeface="Calibri" panose="020F0502020204030204" pitchFamily="34" charset="0"/>
                  </a:rPr>
                  <a:t>Save</a:t>
                </a:r>
                <a:r>
                  <a:rPr lang="en-US" altLang="zh-CN" sz="2800" b="1" dirty="0">
                    <a:solidFill>
                      <a:srgbClr val="111E33"/>
                    </a:solidFill>
                    <a:latin typeface="Calibri" panose="020F0502020204030204" pitchFamily="34" charset="0"/>
                    <a:cs typeface="Calibri" panose="020F0502020204030204" pitchFamily="34" charset="0"/>
                  </a:rPr>
                  <a:t> </a:t>
                </a:r>
                <a:r>
                  <a:rPr lang="en-US" altLang="zh-CN" sz="2800" b="1" dirty="0">
                    <a:solidFill>
                      <a:srgbClr val="FF0000"/>
                    </a:solidFill>
                    <a:latin typeface="Calibri" panose="020F0502020204030204" pitchFamily="34" charset="0"/>
                    <a:cs typeface="Calibri" panose="020F0502020204030204" pitchFamily="34" charset="0"/>
                  </a:rPr>
                  <a:t>¥9000/month/robot/job </a:t>
                </a:r>
                <a:r>
                  <a:rPr lang="en-US" altLang="zh-CN" sz="2800" b="1" dirty="0">
                    <a:solidFill>
                      <a:schemeClr val="bg1"/>
                    </a:solidFill>
                    <a:latin typeface="Calibri" panose="020F0502020204030204" pitchFamily="34" charset="0"/>
                    <a:cs typeface="Calibri" panose="020F0502020204030204" pitchFamily="34" charset="0"/>
                  </a:rPr>
                  <a:t>for users</a:t>
                </a:r>
              </a:p>
              <a:p>
                <a:pPr lvl="0" defTabSz="914102" fontAlgn="base">
                  <a:spcBef>
                    <a:spcPct val="0"/>
                  </a:spcBef>
                  <a:spcAft>
                    <a:spcPct val="0"/>
                  </a:spcAft>
                  <a:defRPr/>
                </a:pPr>
                <a:endParaRPr lang="en-US" altLang="zh-CN" sz="2800" b="1" dirty="0">
                  <a:solidFill>
                    <a:schemeClr val="bg1"/>
                  </a:solidFill>
                  <a:latin typeface="Calibri" panose="020F0502020204030204" pitchFamily="34" charset="0"/>
                  <a:cs typeface="Calibri" panose="020F0502020204030204" pitchFamily="34" charset="0"/>
                </a:endParaRPr>
              </a:p>
              <a:p>
                <a:pPr lvl="0" defTabSz="914102" fontAlgn="base">
                  <a:spcBef>
                    <a:spcPct val="0"/>
                  </a:spcBef>
                  <a:spcAft>
                    <a:spcPct val="0"/>
                  </a:spcAft>
                  <a:defRPr/>
                </a:pPr>
                <a:r>
                  <a:rPr lang="en-US" altLang="zh-CN" sz="2800" dirty="0">
                    <a:solidFill>
                      <a:schemeClr val="bg1"/>
                    </a:solidFill>
                    <a:latin typeface="Calibri" panose="020F0502020204030204" pitchFamily="34" charset="0"/>
                    <a:cs typeface="Calibri" panose="020F0502020204030204" pitchFamily="34" charset="0"/>
                  </a:rPr>
                  <a:t>Sell Prices: ¥4500/robot</a:t>
                </a:r>
              </a:p>
            </p:txBody>
          </p:sp>
        </p:grpSp>
      </p:grpSp>
    </p:spTree>
    <p:extLst>
      <p:ext uri="{BB962C8B-B14F-4D97-AF65-F5344CB8AC3E}">
        <p14:creationId xmlns:p14="http://schemas.microsoft.com/office/powerpoint/2010/main" val="121573002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464184D-091C-4BE1-A8DE-D74AC09D9442}"/>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Market Analysis &amp; Customer Segmentation</a:t>
            </a:r>
            <a:endParaRPr lang="zh-CN" altLang="en-US" dirty="0"/>
          </a:p>
        </p:txBody>
      </p:sp>
      <p:pic>
        <p:nvPicPr>
          <p:cNvPr id="5" name="图片 4">
            <a:extLst>
              <a:ext uri="{FF2B5EF4-FFF2-40B4-BE49-F238E27FC236}">
                <a16:creationId xmlns:a16="http://schemas.microsoft.com/office/drawing/2014/main" id="{E7454D22-3AC1-414A-9F13-5ABB35B2EDEA}"/>
              </a:ext>
            </a:extLst>
          </p:cNvPr>
          <p:cNvPicPr>
            <a:picLocks noChangeAspect="1"/>
          </p:cNvPicPr>
          <p:nvPr/>
        </p:nvPicPr>
        <p:blipFill>
          <a:blip r:embed="rId3"/>
          <a:stretch>
            <a:fillRect/>
          </a:stretch>
        </p:blipFill>
        <p:spPr>
          <a:xfrm>
            <a:off x="10951200" y="5836340"/>
            <a:ext cx="1086598" cy="877470"/>
          </a:xfrm>
          <a:prstGeom prst="rect">
            <a:avLst/>
          </a:prstGeom>
        </p:spPr>
      </p:pic>
      <p:grpSp>
        <p:nvGrpSpPr>
          <p:cNvPr id="29" name="组合 28">
            <a:extLst>
              <a:ext uri="{FF2B5EF4-FFF2-40B4-BE49-F238E27FC236}">
                <a16:creationId xmlns:a16="http://schemas.microsoft.com/office/drawing/2014/main" id="{296947A6-44E4-4DBB-AB36-62EA1A9E7CB7}"/>
              </a:ext>
            </a:extLst>
          </p:cNvPr>
          <p:cNvGrpSpPr/>
          <p:nvPr/>
        </p:nvGrpSpPr>
        <p:grpSpPr>
          <a:xfrm>
            <a:off x="648547" y="1548477"/>
            <a:ext cx="6170400" cy="2703441"/>
            <a:chOff x="489600" y="1395873"/>
            <a:chExt cx="6153926" cy="2703441"/>
          </a:xfrm>
        </p:grpSpPr>
        <p:grpSp>
          <p:nvGrpSpPr>
            <p:cNvPr id="13" name="组合 12">
              <a:extLst>
                <a:ext uri="{FF2B5EF4-FFF2-40B4-BE49-F238E27FC236}">
                  <a16:creationId xmlns:a16="http://schemas.microsoft.com/office/drawing/2014/main" id="{2DE581EB-659B-46B3-94F4-077CB0E8460B}"/>
                </a:ext>
              </a:extLst>
            </p:cNvPr>
            <p:cNvGrpSpPr/>
            <p:nvPr/>
          </p:nvGrpSpPr>
          <p:grpSpPr>
            <a:xfrm>
              <a:off x="1633524" y="1395873"/>
              <a:ext cx="5010002" cy="553998"/>
              <a:chOff x="1483200" y="2051799"/>
              <a:chExt cx="5010002" cy="553998"/>
            </a:xfrm>
          </p:grpSpPr>
          <p:sp>
            <p:nvSpPr>
              <p:cNvPr id="6" name="文本框 5">
                <a:extLst>
                  <a:ext uri="{FF2B5EF4-FFF2-40B4-BE49-F238E27FC236}">
                    <a16:creationId xmlns:a16="http://schemas.microsoft.com/office/drawing/2014/main" id="{E929803D-C23C-4541-85F9-4A232F642160}"/>
                  </a:ext>
                </a:extLst>
              </p:cNvPr>
              <p:cNvSpPr txBox="1"/>
              <p:nvPr/>
            </p:nvSpPr>
            <p:spPr>
              <a:xfrm>
                <a:off x="1483200" y="2051799"/>
                <a:ext cx="2707200" cy="553998"/>
              </a:xfrm>
              <a:prstGeom prst="rect">
                <a:avLst/>
              </a:prstGeom>
              <a:noFill/>
            </p:spPr>
            <p:txBody>
              <a:bodyPr wrap="square" rtlCol="0">
                <a:spAutoFit/>
              </a:bodyPr>
              <a:lstStyle/>
              <a:p>
                <a:r>
                  <a:rPr lang="en-US" altLang="zh-CN" sz="3000" dirty="0">
                    <a:solidFill>
                      <a:schemeClr val="bg1"/>
                    </a:solidFill>
                    <a:latin typeface="Calibri" panose="020F0502020204030204" pitchFamily="34" charset="0"/>
                    <a:cs typeface="Calibri" panose="020F0502020204030204" pitchFamily="34" charset="0"/>
                  </a:rPr>
                  <a:t>32000 Hospitals </a:t>
                </a:r>
                <a:endParaRPr lang="zh-CN" altLang="en-US" sz="3000" dirty="0">
                  <a:solidFill>
                    <a:schemeClr val="bg1"/>
                  </a:solidFill>
                  <a:latin typeface="Calibri" panose="020F0502020204030204" pitchFamily="34" charset="0"/>
                  <a:cs typeface="Calibri" panose="020F0502020204030204" pitchFamily="34" charset="0"/>
                </a:endParaRPr>
              </a:p>
            </p:txBody>
          </p:sp>
          <p:sp>
            <p:nvSpPr>
              <p:cNvPr id="9" name="乘号 8">
                <a:extLst>
                  <a:ext uri="{FF2B5EF4-FFF2-40B4-BE49-F238E27FC236}">
                    <a16:creationId xmlns:a16="http://schemas.microsoft.com/office/drawing/2014/main" id="{EE16A0E4-A106-4270-A038-547C457AB2F9}"/>
                  </a:ext>
                </a:extLst>
              </p:cNvPr>
              <p:cNvSpPr/>
              <p:nvPr/>
            </p:nvSpPr>
            <p:spPr>
              <a:xfrm>
                <a:off x="4265229" y="2162412"/>
                <a:ext cx="399942" cy="399942"/>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34DDBC82-4987-4F96-9E3A-F1E6A76E8285}"/>
                  </a:ext>
                </a:extLst>
              </p:cNvPr>
              <p:cNvSpPr txBox="1"/>
              <p:nvPr/>
            </p:nvSpPr>
            <p:spPr>
              <a:xfrm>
                <a:off x="4740002" y="2051799"/>
                <a:ext cx="1753200" cy="553998"/>
              </a:xfrm>
              <a:prstGeom prst="rect">
                <a:avLst/>
              </a:prstGeom>
              <a:noFill/>
            </p:spPr>
            <p:txBody>
              <a:bodyPr wrap="square" rtlCol="0">
                <a:spAutoFit/>
              </a:bodyPr>
              <a:lstStyle/>
              <a:p>
                <a:r>
                  <a:rPr lang="en-US" altLang="zh-CN" sz="3000" dirty="0">
                    <a:solidFill>
                      <a:schemeClr val="bg1"/>
                    </a:solidFill>
                    <a:latin typeface="Calibri" panose="020F0502020204030204" pitchFamily="34" charset="0"/>
                    <a:cs typeface="Calibri" panose="020F0502020204030204" pitchFamily="34" charset="0"/>
                  </a:rPr>
                  <a:t>50 Robots</a:t>
                </a:r>
                <a:endParaRPr lang="zh-CN" altLang="en-US" sz="3000" dirty="0">
                  <a:solidFill>
                    <a:schemeClr val="bg1"/>
                  </a:solidFill>
                  <a:latin typeface="Calibri" panose="020F0502020204030204" pitchFamily="34" charset="0"/>
                  <a:cs typeface="Calibri" panose="020F0502020204030204" pitchFamily="34" charset="0"/>
                </a:endParaRPr>
              </a:p>
            </p:txBody>
          </p:sp>
        </p:grpSp>
        <p:grpSp>
          <p:nvGrpSpPr>
            <p:cNvPr id="21" name="组合 20">
              <a:extLst>
                <a:ext uri="{FF2B5EF4-FFF2-40B4-BE49-F238E27FC236}">
                  <a16:creationId xmlns:a16="http://schemas.microsoft.com/office/drawing/2014/main" id="{6C70CBC9-81EC-4163-9734-F5C59F08E5CD}"/>
                </a:ext>
              </a:extLst>
            </p:cNvPr>
            <p:cNvGrpSpPr/>
            <p:nvPr/>
          </p:nvGrpSpPr>
          <p:grpSpPr>
            <a:xfrm>
              <a:off x="1326648" y="2067988"/>
              <a:ext cx="5316878" cy="1015663"/>
              <a:chOff x="1324249" y="2232596"/>
              <a:chExt cx="5316878" cy="1015663"/>
            </a:xfrm>
          </p:grpSpPr>
          <p:sp>
            <p:nvSpPr>
              <p:cNvPr id="15" name="文本框 14">
                <a:extLst>
                  <a:ext uri="{FF2B5EF4-FFF2-40B4-BE49-F238E27FC236}">
                    <a16:creationId xmlns:a16="http://schemas.microsoft.com/office/drawing/2014/main" id="{6BAE2F1E-8754-4CBC-82A9-B9CC8FF54D0D}"/>
                  </a:ext>
                </a:extLst>
              </p:cNvPr>
              <p:cNvSpPr txBox="1"/>
              <p:nvPr/>
            </p:nvSpPr>
            <p:spPr>
              <a:xfrm>
                <a:off x="1324249" y="2232596"/>
                <a:ext cx="3014075" cy="1015663"/>
              </a:xfrm>
              <a:prstGeom prst="rect">
                <a:avLst/>
              </a:prstGeom>
              <a:noFill/>
            </p:spPr>
            <p:txBody>
              <a:bodyPr wrap="square" rtlCol="0">
                <a:spAutoFit/>
              </a:bodyPr>
              <a:lstStyle/>
              <a:p>
                <a:r>
                  <a:rPr lang="en-US" altLang="zh-CN" sz="3000" dirty="0">
                    <a:solidFill>
                      <a:schemeClr val="bg1"/>
                    </a:solidFill>
                    <a:latin typeface="Calibri" panose="020F0502020204030204" pitchFamily="34" charset="0"/>
                    <a:cs typeface="Calibri" panose="020F0502020204030204" pitchFamily="34" charset="0"/>
                  </a:rPr>
                  <a:t>350000 Schools &amp; Housing estates</a:t>
                </a:r>
                <a:endParaRPr lang="zh-CN" altLang="en-US" sz="3000" dirty="0">
                  <a:solidFill>
                    <a:schemeClr val="bg1"/>
                  </a:solidFill>
                  <a:latin typeface="Calibri" panose="020F0502020204030204" pitchFamily="34" charset="0"/>
                  <a:cs typeface="Calibri" panose="020F0502020204030204" pitchFamily="34" charset="0"/>
                </a:endParaRPr>
              </a:p>
            </p:txBody>
          </p:sp>
          <p:grpSp>
            <p:nvGrpSpPr>
              <p:cNvPr id="20" name="组合 19">
                <a:extLst>
                  <a:ext uri="{FF2B5EF4-FFF2-40B4-BE49-F238E27FC236}">
                    <a16:creationId xmlns:a16="http://schemas.microsoft.com/office/drawing/2014/main" id="{059D7FE8-7F6C-4D55-A949-798DE3DCD719}"/>
                  </a:ext>
                </a:extLst>
              </p:cNvPr>
              <p:cNvGrpSpPr/>
              <p:nvPr/>
            </p:nvGrpSpPr>
            <p:grpSpPr>
              <a:xfrm>
                <a:off x="4413153" y="2463630"/>
                <a:ext cx="2227974" cy="553998"/>
                <a:chOff x="4413153" y="2232999"/>
                <a:chExt cx="2227974" cy="553998"/>
              </a:xfrm>
            </p:grpSpPr>
            <p:sp>
              <p:nvSpPr>
                <p:cNvPr id="16" name="乘号 15">
                  <a:extLst>
                    <a:ext uri="{FF2B5EF4-FFF2-40B4-BE49-F238E27FC236}">
                      <a16:creationId xmlns:a16="http://schemas.microsoft.com/office/drawing/2014/main" id="{E8CF6B5A-A498-4E80-92F9-67AAC4A2E337}"/>
                    </a:ext>
                  </a:extLst>
                </p:cNvPr>
                <p:cNvSpPr/>
                <p:nvPr/>
              </p:nvSpPr>
              <p:spPr>
                <a:xfrm>
                  <a:off x="4413153" y="2309825"/>
                  <a:ext cx="399942" cy="399942"/>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4FD64DC-FD8A-4660-83AA-02B8DAF7DA09}"/>
                    </a:ext>
                  </a:extLst>
                </p:cNvPr>
                <p:cNvSpPr txBox="1"/>
                <p:nvPr/>
              </p:nvSpPr>
              <p:spPr>
                <a:xfrm>
                  <a:off x="4887927" y="2232999"/>
                  <a:ext cx="1753200" cy="553998"/>
                </a:xfrm>
                <a:prstGeom prst="rect">
                  <a:avLst/>
                </a:prstGeom>
                <a:noFill/>
              </p:spPr>
              <p:txBody>
                <a:bodyPr wrap="square" rtlCol="0">
                  <a:spAutoFit/>
                </a:bodyPr>
                <a:lstStyle/>
                <a:p>
                  <a:r>
                    <a:rPr lang="en-US" altLang="zh-CN" sz="3000" dirty="0">
                      <a:solidFill>
                        <a:schemeClr val="bg1"/>
                      </a:solidFill>
                      <a:latin typeface="Calibri" panose="020F0502020204030204" pitchFamily="34" charset="0"/>
                      <a:cs typeface="Calibri" panose="020F0502020204030204" pitchFamily="34" charset="0"/>
                    </a:rPr>
                    <a:t>3 Robots</a:t>
                  </a:r>
                  <a:endParaRPr lang="zh-CN" altLang="en-US" sz="3000" dirty="0">
                    <a:solidFill>
                      <a:schemeClr val="bg1"/>
                    </a:solidFill>
                    <a:latin typeface="Calibri" panose="020F0502020204030204" pitchFamily="34" charset="0"/>
                    <a:cs typeface="Calibri" panose="020F0502020204030204" pitchFamily="34" charset="0"/>
                  </a:endParaRPr>
                </a:p>
              </p:txBody>
            </p:sp>
          </p:grpSp>
        </p:grpSp>
        <p:grpSp>
          <p:nvGrpSpPr>
            <p:cNvPr id="22" name="组合 21">
              <a:extLst>
                <a:ext uri="{FF2B5EF4-FFF2-40B4-BE49-F238E27FC236}">
                  <a16:creationId xmlns:a16="http://schemas.microsoft.com/office/drawing/2014/main" id="{140D6960-91F5-4FFF-84F2-09367B60C312}"/>
                </a:ext>
              </a:extLst>
            </p:cNvPr>
            <p:cNvGrpSpPr/>
            <p:nvPr/>
          </p:nvGrpSpPr>
          <p:grpSpPr>
            <a:xfrm>
              <a:off x="489600" y="3083651"/>
              <a:ext cx="6153926" cy="1015663"/>
              <a:chOff x="487201" y="2232597"/>
              <a:chExt cx="6153926" cy="1015663"/>
            </a:xfrm>
          </p:grpSpPr>
          <p:sp>
            <p:nvSpPr>
              <p:cNvPr id="23" name="文本框 22">
                <a:extLst>
                  <a:ext uri="{FF2B5EF4-FFF2-40B4-BE49-F238E27FC236}">
                    <a16:creationId xmlns:a16="http://schemas.microsoft.com/office/drawing/2014/main" id="{53AE4AA5-E7DB-424E-914F-CE600B3A0B51}"/>
                  </a:ext>
                </a:extLst>
              </p:cNvPr>
              <p:cNvSpPr txBox="1"/>
              <p:nvPr/>
            </p:nvSpPr>
            <p:spPr>
              <a:xfrm>
                <a:off x="487201" y="2232597"/>
                <a:ext cx="3851124" cy="1015663"/>
              </a:xfrm>
              <a:prstGeom prst="rect">
                <a:avLst/>
              </a:prstGeom>
              <a:noFill/>
            </p:spPr>
            <p:txBody>
              <a:bodyPr wrap="square" rtlCol="0">
                <a:spAutoFit/>
              </a:bodyPr>
              <a:lstStyle/>
              <a:p>
                <a:r>
                  <a:rPr lang="en-US" altLang="zh-CN" sz="3000" dirty="0">
                    <a:solidFill>
                      <a:schemeClr val="bg1"/>
                    </a:solidFill>
                    <a:latin typeface="Calibri" panose="020F0502020204030204" pitchFamily="34" charset="0"/>
                    <a:cs typeface="Calibri" panose="020F0502020204030204" pitchFamily="34" charset="0"/>
                  </a:rPr>
                  <a:t>2300 Airports, Seaports &amp; Railway Stations</a:t>
                </a:r>
                <a:endParaRPr lang="zh-CN" altLang="en-US" sz="3000" dirty="0">
                  <a:solidFill>
                    <a:schemeClr val="bg1"/>
                  </a:solidFill>
                  <a:latin typeface="Calibri" panose="020F0502020204030204" pitchFamily="34" charset="0"/>
                  <a:cs typeface="Calibri" panose="020F0502020204030204" pitchFamily="34" charset="0"/>
                </a:endParaRPr>
              </a:p>
            </p:txBody>
          </p:sp>
          <p:grpSp>
            <p:nvGrpSpPr>
              <p:cNvPr id="24" name="组合 23">
                <a:extLst>
                  <a:ext uri="{FF2B5EF4-FFF2-40B4-BE49-F238E27FC236}">
                    <a16:creationId xmlns:a16="http://schemas.microsoft.com/office/drawing/2014/main" id="{E7AE5D1F-6E18-4245-82FD-B08BED727FB5}"/>
                  </a:ext>
                </a:extLst>
              </p:cNvPr>
              <p:cNvGrpSpPr/>
              <p:nvPr/>
            </p:nvGrpSpPr>
            <p:grpSpPr>
              <a:xfrm>
                <a:off x="4413153" y="2463228"/>
                <a:ext cx="2227974" cy="553998"/>
                <a:chOff x="4413153" y="2232597"/>
                <a:chExt cx="2227974" cy="553998"/>
              </a:xfrm>
            </p:grpSpPr>
            <p:sp>
              <p:nvSpPr>
                <p:cNvPr id="25" name="乘号 24">
                  <a:extLst>
                    <a:ext uri="{FF2B5EF4-FFF2-40B4-BE49-F238E27FC236}">
                      <a16:creationId xmlns:a16="http://schemas.microsoft.com/office/drawing/2014/main" id="{AC897D38-1C02-4459-A059-23AB76E6495C}"/>
                    </a:ext>
                  </a:extLst>
                </p:cNvPr>
                <p:cNvSpPr/>
                <p:nvPr/>
              </p:nvSpPr>
              <p:spPr>
                <a:xfrm>
                  <a:off x="4413153" y="2318828"/>
                  <a:ext cx="399942" cy="399942"/>
                </a:xfrm>
                <a:prstGeom prst="mathMultipl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B20F7CB8-5F56-4519-837B-FEF796CBEA43}"/>
                    </a:ext>
                  </a:extLst>
                </p:cNvPr>
                <p:cNvSpPr txBox="1"/>
                <p:nvPr/>
              </p:nvSpPr>
              <p:spPr>
                <a:xfrm>
                  <a:off x="4887927" y="2232597"/>
                  <a:ext cx="1753200" cy="553998"/>
                </a:xfrm>
                <a:prstGeom prst="rect">
                  <a:avLst/>
                </a:prstGeom>
                <a:noFill/>
              </p:spPr>
              <p:txBody>
                <a:bodyPr wrap="square" rtlCol="0">
                  <a:spAutoFit/>
                </a:bodyPr>
                <a:lstStyle/>
                <a:p>
                  <a:r>
                    <a:rPr lang="en-US" altLang="zh-CN" sz="3000" dirty="0">
                      <a:solidFill>
                        <a:schemeClr val="bg1"/>
                      </a:solidFill>
                      <a:latin typeface="Calibri" panose="020F0502020204030204" pitchFamily="34" charset="0"/>
                      <a:cs typeface="Calibri" panose="020F0502020204030204" pitchFamily="34" charset="0"/>
                    </a:rPr>
                    <a:t>25 Robots</a:t>
                  </a:r>
                  <a:endParaRPr lang="zh-CN" altLang="en-US" sz="3000" dirty="0">
                    <a:solidFill>
                      <a:schemeClr val="bg1"/>
                    </a:solidFill>
                    <a:latin typeface="Calibri" panose="020F0502020204030204" pitchFamily="34" charset="0"/>
                    <a:cs typeface="Calibri" panose="020F0502020204030204" pitchFamily="34" charset="0"/>
                  </a:endParaRPr>
                </a:p>
              </p:txBody>
            </p:sp>
          </p:grpSp>
        </p:grpSp>
      </p:grpSp>
      <p:grpSp>
        <p:nvGrpSpPr>
          <p:cNvPr id="40" name="组合 39">
            <a:extLst>
              <a:ext uri="{FF2B5EF4-FFF2-40B4-BE49-F238E27FC236}">
                <a16:creationId xmlns:a16="http://schemas.microsoft.com/office/drawing/2014/main" id="{C6D3C452-4547-430A-BB68-3E968EF69DC0}"/>
              </a:ext>
            </a:extLst>
          </p:cNvPr>
          <p:cNvGrpSpPr/>
          <p:nvPr/>
        </p:nvGrpSpPr>
        <p:grpSpPr>
          <a:xfrm>
            <a:off x="6818947" y="1719740"/>
            <a:ext cx="4675552" cy="2498400"/>
            <a:chOff x="6818947" y="1719740"/>
            <a:chExt cx="4675552" cy="2498400"/>
          </a:xfrm>
        </p:grpSpPr>
        <p:sp>
          <p:nvSpPr>
            <p:cNvPr id="35" name="右大括号 34">
              <a:extLst>
                <a:ext uri="{FF2B5EF4-FFF2-40B4-BE49-F238E27FC236}">
                  <a16:creationId xmlns:a16="http://schemas.microsoft.com/office/drawing/2014/main" id="{1272A42D-721A-43D4-BD0F-90B4C1486915}"/>
                </a:ext>
              </a:extLst>
            </p:cNvPr>
            <p:cNvSpPr/>
            <p:nvPr/>
          </p:nvSpPr>
          <p:spPr>
            <a:xfrm>
              <a:off x="6818947" y="1719740"/>
              <a:ext cx="424728" cy="2498400"/>
            </a:xfrm>
            <a:prstGeom prst="rightBrace">
              <a:avLst/>
            </a:prstGeom>
            <a:ln w="444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55523050-F141-4A61-A960-51D163721C24}"/>
                </a:ext>
              </a:extLst>
            </p:cNvPr>
            <p:cNvSpPr txBox="1"/>
            <p:nvPr/>
          </p:nvSpPr>
          <p:spPr>
            <a:xfrm>
              <a:off x="7633066" y="2682257"/>
              <a:ext cx="3861433" cy="553998"/>
            </a:xfrm>
            <a:prstGeom prst="rect">
              <a:avLst/>
            </a:prstGeom>
            <a:noFill/>
          </p:spPr>
          <p:txBody>
            <a:bodyPr wrap="square" rtlCol="0">
              <a:spAutoFit/>
            </a:bodyPr>
            <a:lstStyle/>
            <a:p>
              <a:r>
                <a:rPr lang="en-US" altLang="zh-CN" sz="3000" b="1" dirty="0">
                  <a:solidFill>
                    <a:srgbClr val="FF0000"/>
                  </a:solidFill>
                  <a:latin typeface="Calibri" panose="020F0502020204030204" pitchFamily="34" charset="0"/>
                  <a:cs typeface="Calibri" panose="020F0502020204030204" pitchFamily="34" charset="0"/>
                </a:rPr>
                <a:t>Over 2700000 </a:t>
              </a:r>
              <a:r>
                <a:rPr lang="en-US" altLang="zh-CN" sz="3000" b="1" dirty="0">
                  <a:solidFill>
                    <a:schemeClr val="bg1"/>
                  </a:solidFill>
                  <a:latin typeface="Calibri" panose="020F0502020204030204" pitchFamily="34" charset="0"/>
                  <a:cs typeface="Calibri" panose="020F0502020204030204" pitchFamily="34" charset="0"/>
                </a:rPr>
                <a:t>Robots</a:t>
              </a:r>
              <a:endParaRPr lang="zh-CN" altLang="en-US" sz="3000" b="1" dirty="0">
                <a:solidFill>
                  <a:schemeClr val="bg1"/>
                </a:solidFill>
                <a:latin typeface="Calibri" panose="020F0502020204030204" pitchFamily="34" charset="0"/>
                <a:cs typeface="Calibri" panose="020F0502020204030204" pitchFamily="34" charset="0"/>
              </a:endParaRPr>
            </a:p>
          </p:txBody>
        </p:sp>
      </p:grpSp>
      <p:sp>
        <p:nvSpPr>
          <p:cNvPr id="39" name="文本框 38">
            <a:extLst>
              <a:ext uri="{FF2B5EF4-FFF2-40B4-BE49-F238E27FC236}">
                <a16:creationId xmlns:a16="http://schemas.microsoft.com/office/drawing/2014/main" id="{90685485-00B1-41D9-817D-F1EED7E0BDA8}"/>
              </a:ext>
            </a:extLst>
          </p:cNvPr>
          <p:cNvSpPr txBox="1"/>
          <p:nvPr/>
        </p:nvSpPr>
        <p:spPr>
          <a:xfrm>
            <a:off x="876094" y="4876641"/>
            <a:ext cx="10671653" cy="1323439"/>
          </a:xfrm>
          <a:prstGeom prst="rect">
            <a:avLst/>
          </a:prstGeom>
          <a:noFill/>
        </p:spPr>
        <p:txBody>
          <a:bodyPr wrap="square" rtlCol="0">
            <a:spAutoFit/>
          </a:bodyPr>
          <a:lstStyle/>
          <a:p>
            <a:r>
              <a:rPr lang="en-US" altLang="zh-CN" sz="4000" b="1" dirty="0">
                <a:solidFill>
                  <a:schemeClr val="bg1"/>
                </a:solidFill>
              </a:rPr>
              <a:t>Market Scale: </a:t>
            </a:r>
            <a:r>
              <a:rPr lang="en-US" altLang="zh-CN" sz="4000" b="1" dirty="0">
                <a:solidFill>
                  <a:srgbClr val="FF0000"/>
                </a:solidFill>
              </a:rPr>
              <a:t>Over ¥10.8 Billion </a:t>
            </a:r>
            <a:r>
              <a:rPr lang="en-US" altLang="zh-CN" sz="4000" b="1" dirty="0">
                <a:solidFill>
                  <a:schemeClr val="bg1"/>
                </a:solidFill>
              </a:rPr>
              <a:t>in China</a:t>
            </a:r>
          </a:p>
          <a:p>
            <a:r>
              <a:rPr lang="en-US" altLang="zh-CN" sz="4000" b="1" dirty="0">
                <a:solidFill>
                  <a:schemeClr val="bg1"/>
                </a:solidFill>
              </a:rPr>
              <a:t>Save </a:t>
            </a:r>
            <a:r>
              <a:rPr lang="en-US" altLang="zh-CN" sz="4000" b="1" dirty="0">
                <a:solidFill>
                  <a:srgbClr val="FF0000"/>
                </a:solidFill>
              </a:rPr>
              <a:t>Over ¥24.3 Billion </a:t>
            </a:r>
            <a:endParaRPr lang="en-US" altLang="zh-CN" sz="4000" b="1" dirty="0">
              <a:solidFill>
                <a:schemeClr val="bg1"/>
              </a:solidFill>
            </a:endParaRPr>
          </a:p>
        </p:txBody>
      </p:sp>
    </p:spTree>
    <p:extLst>
      <p:ext uri="{BB962C8B-B14F-4D97-AF65-F5344CB8AC3E}">
        <p14:creationId xmlns:p14="http://schemas.microsoft.com/office/powerpoint/2010/main" val="101747051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A5C4628-55F9-4EC8-A7FC-37F1699C1A87}"/>
              </a:ext>
            </a:extLst>
          </p:cNvPr>
          <p:cNvPicPr>
            <a:picLocks noChangeAspect="1"/>
          </p:cNvPicPr>
          <p:nvPr/>
        </p:nvPicPr>
        <p:blipFill>
          <a:blip r:embed="rId3"/>
          <a:stretch>
            <a:fillRect/>
          </a:stretch>
        </p:blipFill>
        <p:spPr>
          <a:xfrm>
            <a:off x="10997203" y="5846131"/>
            <a:ext cx="1086598" cy="877470"/>
          </a:xfrm>
          <a:prstGeom prst="rect">
            <a:avLst/>
          </a:prstGeom>
        </p:spPr>
      </p:pic>
      <p:graphicFrame>
        <p:nvGraphicFramePr>
          <p:cNvPr id="2" name="图示 1">
            <a:extLst>
              <a:ext uri="{FF2B5EF4-FFF2-40B4-BE49-F238E27FC236}">
                <a16:creationId xmlns:a16="http://schemas.microsoft.com/office/drawing/2014/main" id="{54C019EC-DB73-40E4-B238-C0CF590A6A6A}"/>
              </a:ext>
            </a:extLst>
          </p:cNvPr>
          <p:cNvGraphicFramePr/>
          <p:nvPr>
            <p:extLst>
              <p:ext uri="{D42A27DB-BD31-4B8C-83A1-F6EECF244321}">
                <p14:modId xmlns:p14="http://schemas.microsoft.com/office/powerpoint/2010/main" val="1065038414"/>
              </p:ext>
            </p:extLst>
          </p:nvPr>
        </p:nvGraphicFramePr>
        <p:xfrm>
          <a:off x="2032000" y="9428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文本框 13">
            <a:extLst>
              <a:ext uri="{FF2B5EF4-FFF2-40B4-BE49-F238E27FC236}">
                <a16:creationId xmlns:a16="http://schemas.microsoft.com/office/drawing/2014/main" id="{0DE8F7B7-F8EE-47BA-AD2C-EB507C367DDA}"/>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Implementation Key</a:t>
            </a:r>
            <a:endParaRPr lang="zh-CN" altLang="en-US" dirty="0"/>
          </a:p>
        </p:txBody>
      </p:sp>
    </p:spTree>
    <p:extLst>
      <p:ext uri="{BB962C8B-B14F-4D97-AF65-F5344CB8AC3E}">
        <p14:creationId xmlns:p14="http://schemas.microsoft.com/office/powerpoint/2010/main" val="32290103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16495E9-BA1B-48E0-B320-B805B724E5DF}"/>
              </a:ext>
            </a:extLst>
          </p:cNvPr>
          <p:cNvPicPr>
            <a:picLocks noChangeAspect="1"/>
          </p:cNvPicPr>
          <p:nvPr/>
        </p:nvPicPr>
        <p:blipFill>
          <a:blip r:embed="rId3"/>
          <a:stretch>
            <a:fillRect/>
          </a:stretch>
        </p:blipFill>
        <p:spPr>
          <a:xfrm>
            <a:off x="10951200" y="5836340"/>
            <a:ext cx="1086598" cy="877470"/>
          </a:xfrm>
          <a:prstGeom prst="rect">
            <a:avLst/>
          </a:prstGeom>
        </p:spPr>
      </p:pic>
      <p:sp>
        <p:nvSpPr>
          <p:cNvPr id="2" name="箭头: 下 1">
            <a:extLst>
              <a:ext uri="{FF2B5EF4-FFF2-40B4-BE49-F238E27FC236}">
                <a16:creationId xmlns:a16="http://schemas.microsoft.com/office/drawing/2014/main" id="{9764600A-2BFA-4CAA-8E88-AE54EB0FAB45}"/>
              </a:ext>
            </a:extLst>
          </p:cNvPr>
          <p:cNvSpPr/>
          <p:nvPr/>
        </p:nvSpPr>
        <p:spPr>
          <a:xfrm>
            <a:off x="783002" y="825124"/>
            <a:ext cx="396000" cy="577727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9AB51C00-122B-4AFF-8EB0-C8991F98C71A}"/>
              </a:ext>
            </a:extLst>
          </p:cNvPr>
          <p:cNvSpPr txBox="1"/>
          <p:nvPr/>
        </p:nvSpPr>
        <p:spPr>
          <a:xfrm>
            <a:off x="760173" y="11723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Content</a:t>
            </a:r>
            <a:endParaRPr lang="zh-CN" altLang="en-US" dirty="0"/>
          </a:p>
        </p:txBody>
      </p:sp>
      <p:sp>
        <p:nvSpPr>
          <p:cNvPr id="18" name="文本框 17">
            <a:extLst>
              <a:ext uri="{FF2B5EF4-FFF2-40B4-BE49-F238E27FC236}">
                <a16:creationId xmlns:a16="http://schemas.microsoft.com/office/drawing/2014/main" id="{05B862FD-8365-49F3-BA5E-F9444B0ABEEF}"/>
              </a:ext>
            </a:extLst>
          </p:cNvPr>
          <p:cNvSpPr txBox="1"/>
          <p:nvPr/>
        </p:nvSpPr>
        <p:spPr>
          <a:xfrm>
            <a:off x="5386202" y="920960"/>
            <a:ext cx="4830598" cy="3170099"/>
          </a:xfrm>
          <a:prstGeom prst="rect">
            <a:avLst/>
          </a:prstGeom>
          <a:noFill/>
        </p:spPr>
        <p:txBody>
          <a:bodyPr wrap="square" rtlCol="0">
            <a:spAutoFit/>
          </a:bodyPr>
          <a:lstStyle/>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Background</a:t>
            </a:r>
          </a:p>
          <a:p>
            <a:pPr marL="457200" indent="-457200">
              <a:buFont typeface="Arial" panose="020B0604020202020204" pitchFamily="34" charset="0"/>
              <a:buChar char="•"/>
            </a:pPr>
            <a:endParaRPr lang="en-US" altLang="zh-CN" sz="4000" b="1" dirty="0">
              <a:solidFill>
                <a:schemeClr val="bg1"/>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Target Customer</a:t>
            </a:r>
          </a:p>
          <a:p>
            <a:pPr marL="457200" indent="-457200">
              <a:buFont typeface="Arial" panose="020B0604020202020204" pitchFamily="34" charset="0"/>
              <a:buChar char="•"/>
            </a:pPr>
            <a:endParaRPr lang="en-US" altLang="zh-CN" sz="4000" b="1" dirty="0">
              <a:solidFill>
                <a:schemeClr val="bg1"/>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Concept Design</a:t>
            </a:r>
            <a:endParaRPr lang="zh-CN" altLang="en-US" sz="4000" b="1" dirty="0">
              <a:solidFill>
                <a:schemeClr val="bg1"/>
              </a:solidFill>
              <a:latin typeface="Calibri" panose="020F0502020204030204" pitchFamily="34" charset="0"/>
              <a:cs typeface="Calibri" panose="020F0502020204030204" pitchFamily="34" charset="0"/>
            </a:endParaRPr>
          </a:p>
        </p:txBody>
      </p:sp>
      <p:sp>
        <p:nvSpPr>
          <p:cNvPr id="20" name="椭圆 19">
            <a:extLst>
              <a:ext uri="{FF2B5EF4-FFF2-40B4-BE49-F238E27FC236}">
                <a16:creationId xmlns:a16="http://schemas.microsoft.com/office/drawing/2014/main" id="{C15C728D-AC73-4EBE-A6E1-0388688F9E1D}"/>
              </a:ext>
            </a:extLst>
          </p:cNvPr>
          <p:cNvSpPr/>
          <p:nvPr/>
        </p:nvSpPr>
        <p:spPr>
          <a:xfrm>
            <a:off x="1409116" y="825124"/>
            <a:ext cx="3361772" cy="336177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5000" b="1" dirty="0">
                <a:solidFill>
                  <a:srgbClr val="111E33"/>
                </a:solidFill>
                <a:latin typeface="Calibri" panose="020F0502020204030204" pitchFamily="34" charset="0"/>
                <a:cs typeface="Calibri" panose="020F0502020204030204" pitchFamily="34" charset="0"/>
              </a:rPr>
              <a:t>Introduction</a:t>
            </a:r>
            <a:endParaRPr lang="zh-CN" altLang="en-US" sz="5000" b="1" dirty="0">
              <a:solidFill>
                <a:srgbClr val="111E33"/>
              </a:solidFill>
              <a:latin typeface="Calibri" panose="020F0502020204030204" pitchFamily="34" charset="0"/>
              <a:cs typeface="Calibri" panose="020F0502020204030204" pitchFamily="34" charset="0"/>
            </a:endParaRPr>
          </a:p>
        </p:txBody>
      </p:sp>
      <p:sp>
        <p:nvSpPr>
          <p:cNvPr id="24" name="椭圆 23">
            <a:extLst>
              <a:ext uri="{FF2B5EF4-FFF2-40B4-BE49-F238E27FC236}">
                <a16:creationId xmlns:a16="http://schemas.microsoft.com/office/drawing/2014/main" id="{F05667E0-11FB-4080-B5DA-FF42919D6825}"/>
              </a:ext>
            </a:extLst>
          </p:cNvPr>
          <p:cNvSpPr/>
          <p:nvPr/>
        </p:nvSpPr>
        <p:spPr>
          <a:xfrm>
            <a:off x="1499866" y="3967200"/>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Validation</a:t>
            </a:r>
            <a:endParaRPr lang="zh-CN" altLang="en-US" sz="1200" dirty="0">
              <a:solidFill>
                <a:srgbClr val="111E33"/>
              </a:solidFill>
              <a:latin typeface="Calibri" panose="020F0502020204030204" pitchFamily="34" charset="0"/>
              <a:cs typeface="Calibri" panose="020F0502020204030204" pitchFamily="34" charset="0"/>
            </a:endParaRPr>
          </a:p>
        </p:txBody>
      </p:sp>
      <p:sp>
        <p:nvSpPr>
          <p:cNvPr id="26" name="椭圆 25">
            <a:extLst>
              <a:ext uri="{FF2B5EF4-FFF2-40B4-BE49-F238E27FC236}">
                <a16:creationId xmlns:a16="http://schemas.microsoft.com/office/drawing/2014/main" id="{AC481DA9-6661-4E4C-943B-373A7EAD2FDA}"/>
              </a:ext>
            </a:extLst>
          </p:cNvPr>
          <p:cNvSpPr/>
          <p:nvPr/>
        </p:nvSpPr>
        <p:spPr>
          <a:xfrm>
            <a:off x="1499865" y="4810800"/>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Application</a:t>
            </a:r>
            <a:endParaRPr lang="zh-CN" altLang="en-US" sz="1200" dirty="0">
              <a:solidFill>
                <a:srgbClr val="111E33"/>
              </a:solidFill>
              <a:latin typeface="Calibri" panose="020F0502020204030204" pitchFamily="34" charset="0"/>
              <a:cs typeface="Calibri" panose="020F0502020204030204" pitchFamily="34" charset="0"/>
            </a:endParaRPr>
          </a:p>
        </p:txBody>
      </p:sp>
      <p:sp>
        <p:nvSpPr>
          <p:cNvPr id="27" name="椭圆 26">
            <a:extLst>
              <a:ext uri="{FF2B5EF4-FFF2-40B4-BE49-F238E27FC236}">
                <a16:creationId xmlns:a16="http://schemas.microsoft.com/office/drawing/2014/main" id="{F0673925-293C-48CF-ACCB-9A6D453C7F73}"/>
              </a:ext>
            </a:extLst>
          </p:cNvPr>
          <p:cNvSpPr/>
          <p:nvPr/>
        </p:nvSpPr>
        <p:spPr>
          <a:xfrm>
            <a:off x="1499865" y="5762400"/>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Business </a:t>
            </a:r>
          </a:p>
          <a:p>
            <a:pPr algn="ctr"/>
            <a:r>
              <a:rPr lang="en-US" altLang="zh-CN" sz="1200" dirty="0">
                <a:solidFill>
                  <a:srgbClr val="111E33"/>
                </a:solidFill>
                <a:latin typeface="Calibri" panose="020F0502020204030204" pitchFamily="34" charset="0"/>
                <a:cs typeface="Calibri" panose="020F0502020204030204" pitchFamily="34" charset="0"/>
              </a:rPr>
              <a:t>model</a:t>
            </a:r>
            <a:endParaRPr lang="zh-CN" altLang="en-US" sz="1200" dirty="0">
              <a:solidFill>
                <a:srgbClr val="111E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246370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075F41F-12F4-42E0-99C3-BE0CAC17B490}"/>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Feasibility &amp; Customer Relationship</a:t>
            </a:r>
            <a:endParaRPr lang="zh-CN" altLang="en-US" dirty="0">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A422F4B6-A4CC-46E3-9077-412CDBC9BA69}"/>
              </a:ext>
            </a:extLst>
          </p:cNvPr>
          <p:cNvPicPr>
            <a:picLocks noChangeAspect="1"/>
          </p:cNvPicPr>
          <p:nvPr/>
        </p:nvPicPr>
        <p:blipFill>
          <a:blip r:embed="rId3"/>
          <a:stretch>
            <a:fillRect/>
          </a:stretch>
        </p:blipFill>
        <p:spPr>
          <a:xfrm>
            <a:off x="10951200" y="5836340"/>
            <a:ext cx="1086598" cy="877470"/>
          </a:xfrm>
          <a:prstGeom prst="rect">
            <a:avLst/>
          </a:prstGeom>
        </p:spPr>
      </p:pic>
      <p:cxnSp>
        <p:nvCxnSpPr>
          <p:cNvPr id="3" name="直接箭头连接符 2">
            <a:extLst>
              <a:ext uri="{FF2B5EF4-FFF2-40B4-BE49-F238E27FC236}">
                <a16:creationId xmlns:a16="http://schemas.microsoft.com/office/drawing/2014/main" id="{83344BE8-19E5-468D-95C3-02F89FCF982E}"/>
              </a:ext>
            </a:extLst>
          </p:cNvPr>
          <p:cNvCxnSpPr>
            <a:cxnSpLocks/>
          </p:cNvCxnSpPr>
          <p:nvPr/>
        </p:nvCxnSpPr>
        <p:spPr>
          <a:xfrm>
            <a:off x="433499" y="3736800"/>
            <a:ext cx="11088000"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5711D0BF-E469-4091-BBCD-3035E5D696A7}"/>
              </a:ext>
            </a:extLst>
          </p:cNvPr>
          <p:cNvGrpSpPr/>
          <p:nvPr/>
        </p:nvGrpSpPr>
        <p:grpSpPr>
          <a:xfrm>
            <a:off x="500526" y="1891439"/>
            <a:ext cx="5403474" cy="1458361"/>
            <a:chOff x="507726" y="2049839"/>
            <a:chExt cx="5403474" cy="1458361"/>
          </a:xfrm>
        </p:grpSpPr>
        <p:sp>
          <p:nvSpPr>
            <p:cNvPr id="11" name="椭圆 10">
              <a:extLst>
                <a:ext uri="{FF2B5EF4-FFF2-40B4-BE49-F238E27FC236}">
                  <a16:creationId xmlns:a16="http://schemas.microsoft.com/office/drawing/2014/main" id="{858DFE88-C044-4034-B96B-452FFC5145DE}"/>
                </a:ext>
              </a:extLst>
            </p:cNvPr>
            <p:cNvSpPr/>
            <p:nvPr/>
          </p:nvSpPr>
          <p:spPr>
            <a:xfrm>
              <a:off x="507726" y="2049839"/>
              <a:ext cx="1458361" cy="14583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5000" b="1" dirty="0">
                  <a:solidFill>
                    <a:srgbClr val="111E33"/>
                  </a:solidFill>
                  <a:latin typeface="Calibri" panose="020F0502020204030204" pitchFamily="34" charset="0"/>
                  <a:cs typeface="Calibri" panose="020F0502020204030204" pitchFamily="34" charset="0"/>
                </a:rPr>
                <a:t>Get</a:t>
              </a:r>
              <a:endParaRPr lang="zh-CN" altLang="en-US" sz="5000" b="1" dirty="0">
                <a:solidFill>
                  <a:srgbClr val="111E33"/>
                </a:solidFill>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E9C0EC52-CA73-4FBB-B0C4-2844AA21E710}"/>
                </a:ext>
              </a:extLst>
            </p:cNvPr>
            <p:cNvSpPr txBox="1"/>
            <p:nvPr/>
          </p:nvSpPr>
          <p:spPr>
            <a:xfrm>
              <a:off x="1966087" y="2326237"/>
              <a:ext cx="3945113"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solidFill>
                    <a:schemeClr val="bg1"/>
                  </a:solidFill>
                  <a:latin typeface="Calibri" panose="020F0502020204030204" pitchFamily="34" charset="0"/>
                  <a:cs typeface="Calibri" panose="020F0502020204030204" pitchFamily="34" charset="0"/>
                </a:rPr>
                <a:t>Attract users through </a:t>
              </a:r>
              <a:r>
                <a:rPr lang="en-US" altLang="zh-CN" sz="2000" b="1" kern="0" dirty="0">
                  <a:solidFill>
                    <a:schemeClr val="bg1"/>
                  </a:solidFill>
                  <a:latin typeface="Calibri" panose="020F0502020204030204" pitchFamily="34" charset="0"/>
                  <a:cs typeface="Calibri" panose="020F0502020204030204" pitchFamily="34" charset="0"/>
                </a:rPr>
                <a:t>features</a:t>
              </a:r>
            </a:p>
            <a:p>
              <a:pPr marL="285750" indent="-285750">
                <a:buFont typeface="Arial" panose="020B0604020202020204" pitchFamily="34" charset="0"/>
                <a:buChar char="•"/>
              </a:pPr>
              <a:r>
                <a:rPr lang="en-US" altLang="zh-CN" sz="2000" b="1" dirty="0">
                  <a:solidFill>
                    <a:prstClr val="white"/>
                  </a:solidFill>
                  <a:latin typeface="Calibri" panose="020F0502020204030204" pitchFamily="34" charset="0"/>
                  <a:cs typeface="Calibri" panose="020F0502020204030204" pitchFamily="34" charset="0"/>
                </a:rPr>
                <a:t>Free trial at small place</a:t>
              </a:r>
            </a:p>
            <a:p>
              <a:pPr marL="285750" indent="-285750">
                <a:buFont typeface="Arial" panose="020B0604020202020204" pitchFamily="34" charset="0"/>
                <a:buChar char="•"/>
              </a:pPr>
              <a:r>
                <a:rPr lang="en-US" altLang="zh-CN" sz="2000" b="1" dirty="0">
                  <a:solidFill>
                    <a:prstClr val="white"/>
                  </a:solidFill>
                  <a:latin typeface="Calibri" panose="020F0502020204030204" pitchFamily="34" charset="0"/>
                  <a:cs typeface="Calibri" panose="020F0502020204030204" pitchFamily="34" charset="0"/>
                </a:rPr>
                <a:t>Door to door delivery</a:t>
              </a:r>
              <a:endParaRPr lang="zh-CN" altLang="en-US" b="1" dirty="0">
                <a:solidFill>
                  <a:schemeClr val="bg1"/>
                </a:solidFill>
                <a:latin typeface="Calibri" panose="020F0502020204030204" pitchFamily="34" charset="0"/>
                <a:cs typeface="Calibri" panose="020F0502020204030204" pitchFamily="34" charset="0"/>
              </a:endParaRPr>
            </a:p>
          </p:txBody>
        </p:sp>
      </p:grpSp>
      <p:grpSp>
        <p:nvGrpSpPr>
          <p:cNvPr id="21" name="组合 20">
            <a:extLst>
              <a:ext uri="{FF2B5EF4-FFF2-40B4-BE49-F238E27FC236}">
                <a16:creationId xmlns:a16="http://schemas.microsoft.com/office/drawing/2014/main" id="{789D7B0D-1B1C-4279-9022-FDD5ABF5A2AC}"/>
              </a:ext>
            </a:extLst>
          </p:cNvPr>
          <p:cNvGrpSpPr/>
          <p:nvPr/>
        </p:nvGrpSpPr>
        <p:grpSpPr>
          <a:xfrm>
            <a:off x="3100926" y="4017790"/>
            <a:ext cx="6647874" cy="1458361"/>
            <a:chOff x="507726" y="2049839"/>
            <a:chExt cx="6647874" cy="1458361"/>
          </a:xfrm>
        </p:grpSpPr>
        <p:sp>
          <p:nvSpPr>
            <p:cNvPr id="22" name="椭圆 21">
              <a:extLst>
                <a:ext uri="{FF2B5EF4-FFF2-40B4-BE49-F238E27FC236}">
                  <a16:creationId xmlns:a16="http://schemas.microsoft.com/office/drawing/2014/main" id="{A42F5E90-AF7B-44FB-A218-D27DA398D59D}"/>
                </a:ext>
              </a:extLst>
            </p:cNvPr>
            <p:cNvSpPr/>
            <p:nvPr/>
          </p:nvSpPr>
          <p:spPr>
            <a:xfrm>
              <a:off x="507726" y="2049839"/>
              <a:ext cx="1458361" cy="14583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5000" b="1" dirty="0">
                  <a:solidFill>
                    <a:srgbClr val="111E33"/>
                  </a:solidFill>
                  <a:latin typeface="Calibri" panose="020F0502020204030204" pitchFamily="34" charset="0"/>
                  <a:cs typeface="Calibri" panose="020F0502020204030204" pitchFamily="34" charset="0"/>
                </a:rPr>
                <a:t>Keep</a:t>
              </a:r>
              <a:endParaRPr lang="zh-CN" altLang="en-US" sz="5000" b="1" dirty="0">
                <a:solidFill>
                  <a:srgbClr val="111E33"/>
                </a:solidFill>
                <a:latin typeface="Calibri" panose="020F0502020204030204" pitchFamily="34" charset="0"/>
                <a:cs typeface="Calibri" panose="020F0502020204030204" pitchFamily="34" charset="0"/>
              </a:endParaRPr>
            </a:p>
          </p:txBody>
        </p:sp>
        <p:sp>
          <p:nvSpPr>
            <p:cNvPr id="23" name="文本框 22">
              <a:extLst>
                <a:ext uri="{FF2B5EF4-FFF2-40B4-BE49-F238E27FC236}">
                  <a16:creationId xmlns:a16="http://schemas.microsoft.com/office/drawing/2014/main" id="{507FD319-2795-4778-95C4-B9719EE32D4C}"/>
                </a:ext>
              </a:extLst>
            </p:cNvPr>
            <p:cNvSpPr txBox="1"/>
            <p:nvPr/>
          </p:nvSpPr>
          <p:spPr>
            <a:xfrm>
              <a:off x="1966087" y="2425076"/>
              <a:ext cx="5189513"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solidFill>
                    <a:schemeClr val="bg1"/>
                  </a:solidFill>
                  <a:latin typeface="Calibri" panose="020F0502020204030204" pitchFamily="34" charset="0"/>
                  <a:cs typeface="Calibri" panose="020F0502020204030204" pitchFamily="34" charset="0"/>
                </a:rPr>
                <a:t>Make improvements based on feedbacks</a:t>
              </a:r>
              <a:endParaRPr lang="en-US" altLang="zh-CN" sz="2000" b="1" kern="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sz="2000" b="1" dirty="0">
                  <a:solidFill>
                    <a:schemeClr val="bg1"/>
                  </a:solidFill>
                  <a:latin typeface="Calibri" panose="020F0502020204030204" pitchFamily="34" charset="0"/>
                  <a:cs typeface="Calibri" panose="020F0502020204030204" pitchFamily="34" charset="0"/>
                </a:rPr>
                <a:t>Sell and rent the product</a:t>
              </a:r>
              <a:endParaRPr lang="en-US" altLang="zh-CN" sz="2000" b="1" kern="0"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sz="2000" b="1" kern="0" dirty="0">
                  <a:solidFill>
                    <a:schemeClr val="bg1"/>
                  </a:solidFill>
                  <a:latin typeface="Calibri" panose="020F0502020204030204" pitchFamily="34" charset="0"/>
                  <a:cs typeface="Calibri" panose="020F0502020204030204" pitchFamily="34" charset="0"/>
                </a:rPr>
                <a:t>Run regular maintenance checks</a:t>
              </a:r>
            </a:p>
          </p:txBody>
        </p:sp>
      </p:grpSp>
      <p:grpSp>
        <p:nvGrpSpPr>
          <p:cNvPr id="24" name="组合 23">
            <a:extLst>
              <a:ext uri="{FF2B5EF4-FFF2-40B4-BE49-F238E27FC236}">
                <a16:creationId xmlns:a16="http://schemas.microsoft.com/office/drawing/2014/main" id="{49A2A5AF-B65B-4EB5-9A64-339718CA1BF4}"/>
              </a:ext>
            </a:extLst>
          </p:cNvPr>
          <p:cNvGrpSpPr/>
          <p:nvPr/>
        </p:nvGrpSpPr>
        <p:grpSpPr>
          <a:xfrm>
            <a:off x="6185463" y="1918077"/>
            <a:ext cx="5795337" cy="1458361"/>
            <a:chOff x="507726" y="2049839"/>
            <a:chExt cx="5795337" cy="1458361"/>
          </a:xfrm>
        </p:grpSpPr>
        <p:sp>
          <p:nvSpPr>
            <p:cNvPr id="25" name="椭圆 24">
              <a:extLst>
                <a:ext uri="{FF2B5EF4-FFF2-40B4-BE49-F238E27FC236}">
                  <a16:creationId xmlns:a16="http://schemas.microsoft.com/office/drawing/2014/main" id="{09CA4B6B-AD8F-4671-8EBC-2B51370DAB78}"/>
                </a:ext>
              </a:extLst>
            </p:cNvPr>
            <p:cNvSpPr/>
            <p:nvPr/>
          </p:nvSpPr>
          <p:spPr>
            <a:xfrm>
              <a:off x="507726" y="2049839"/>
              <a:ext cx="1458361" cy="14583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5000" b="1" dirty="0">
                  <a:solidFill>
                    <a:srgbClr val="111E33"/>
                  </a:solidFill>
                  <a:latin typeface="Calibri" panose="020F0502020204030204" pitchFamily="34" charset="0"/>
                  <a:cs typeface="Calibri" panose="020F0502020204030204" pitchFamily="34" charset="0"/>
                </a:rPr>
                <a:t>Grow</a:t>
              </a:r>
              <a:endParaRPr lang="zh-CN" altLang="en-US" sz="5000" b="1" dirty="0">
                <a:solidFill>
                  <a:srgbClr val="111E33"/>
                </a:solidFill>
                <a:latin typeface="Calibri" panose="020F0502020204030204" pitchFamily="34" charset="0"/>
                <a:cs typeface="Calibri" panose="020F0502020204030204" pitchFamily="34" charset="0"/>
              </a:endParaRPr>
            </a:p>
          </p:txBody>
        </p:sp>
        <p:sp>
          <p:nvSpPr>
            <p:cNvPr id="26" name="文本框 25">
              <a:extLst>
                <a:ext uri="{FF2B5EF4-FFF2-40B4-BE49-F238E27FC236}">
                  <a16:creationId xmlns:a16="http://schemas.microsoft.com/office/drawing/2014/main" id="{B8CDB22E-F007-4E31-8F2D-0A43344B29E5}"/>
                </a:ext>
              </a:extLst>
            </p:cNvPr>
            <p:cNvSpPr txBox="1"/>
            <p:nvPr/>
          </p:nvSpPr>
          <p:spPr>
            <a:xfrm>
              <a:off x="1966087" y="2226186"/>
              <a:ext cx="4336976"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kern="0" dirty="0">
                  <a:solidFill>
                    <a:schemeClr val="bg1"/>
                  </a:solidFill>
                  <a:latin typeface="Calibri" panose="020F0502020204030204" pitchFamily="34" charset="0"/>
                  <a:cs typeface="Calibri" panose="020F0502020204030204" pitchFamily="34" charset="0"/>
                </a:rPr>
                <a:t>Generalize &amp; develop new  features</a:t>
              </a:r>
            </a:p>
            <a:p>
              <a:pPr marL="285750" indent="-285750">
                <a:buFont typeface="Arial" panose="020B0604020202020204" pitchFamily="34" charset="0"/>
                <a:buChar char="•"/>
              </a:pPr>
              <a:r>
                <a:rPr lang="en-US" altLang="zh-CN" sz="2000" b="1" dirty="0">
                  <a:solidFill>
                    <a:schemeClr val="bg1"/>
                  </a:solidFill>
                  <a:latin typeface="Calibri" panose="020F0502020204030204" pitchFamily="34" charset="0"/>
                  <a:cs typeface="Calibri" panose="020F0502020204030204" pitchFamily="34" charset="0"/>
                </a:rPr>
                <a:t>Work with more attachments</a:t>
              </a:r>
            </a:p>
            <a:p>
              <a:pPr marL="285750" indent="-285750">
                <a:buFont typeface="Arial" panose="020B0604020202020204" pitchFamily="34" charset="0"/>
                <a:buChar char="•"/>
              </a:pPr>
              <a:r>
                <a:rPr lang="en-US" altLang="zh-CN" sz="2000" b="1" dirty="0">
                  <a:solidFill>
                    <a:schemeClr val="bg1"/>
                  </a:solidFill>
                  <a:latin typeface="Calibri" panose="020F0502020204030204" pitchFamily="34" charset="0"/>
                  <a:cs typeface="Calibri" panose="020F0502020204030204" pitchFamily="34" charset="0"/>
                </a:rPr>
                <a:t>Advertise the product and its effects</a:t>
              </a:r>
              <a:endParaRPr lang="zh-CN" altLang="en-US" sz="2000" b="1"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9090733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ACFB186-6AE2-4123-ABD2-3F7B950C6467}"/>
              </a:ext>
            </a:extLst>
          </p:cNvPr>
          <p:cNvPicPr>
            <a:picLocks noChangeAspect="1"/>
          </p:cNvPicPr>
          <p:nvPr/>
        </p:nvPicPr>
        <p:blipFill>
          <a:blip r:embed="rId2"/>
          <a:stretch>
            <a:fillRect/>
          </a:stretch>
        </p:blipFill>
        <p:spPr>
          <a:xfrm>
            <a:off x="10951200" y="5836340"/>
            <a:ext cx="1086598" cy="877470"/>
          </a:xfrm>
          <a:prstGeom prst="rect">
            <a:avLst/>
          </a:prstGeom>
        </p:spPr>
      </p:pic>
      <p:sp>
        <p:nvSpPr>
          <p:cNvPr id="4" name="文本框 3">
            <a:extLst>
              <a:ext uri="{FF2B5EF4-FFF2-40B4-BE49-F238E27FC236}">
                <a16:creationId xmlns:a16="http://schemas.microsoft.com/office/drawing/2014/main" id="{468F62AD-17CD-49A5-8491-A8163AD0B094}"/>
              </a:ext>
            </a:extLst>
          </p:cNvPr>
          <p:cNvSpPr txBox="1"/>
          <p:nvPr/>
        </p:nvSpPr>
        <p:spPr>
          <a:xfrm>
            <a:off x="2908800" y="2210400"/>
            <a:ext cx="5846400" cy="1631216"/>
          </a:xfrm>
          <a:prstGeom prst="rect">
            <a:avLst/>
          </a:prstGeom>
          <a:noFill/>
        </p:spPr>
        <p:txBody>
          <a:bodyPr wrap="square" rtlCol="0">
            <a:spAutoFit/>
          </a:bodyPr>
          <a:lstStyle/>
          <a:p>
            <a:pPr algn="ctr"/>
            <a:r>
              <a:rPr lang="en-US" altLang="zh-CN" sz="10000" b="1" i="1" dirty="0">
                <a:solidFill>
                  <a:schemeClr val="bg1"/>
                </a:solidFill>
                <a:latin typeface="Calibri" panose="020F0502020204030204" pitchFamily="34" charset="0"/>
                <a:cs typeface="Calibri" panose="020F0502020204030204" pitchFamily="34" charset="0"/>
              </a:rPr>
              <a:t>Thank you</a:t>
            </a:r>
            <a:endParaRPr lang="zh-CN" altLang="en-US" sz="10000" b="1"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881543"/>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B28FCA38-085C-4455-A9B0-056A57D76146}"/>
              </a:ext>
            </a:extLst>
          </p:cNvPr>
          <p:cNvGrpSpPr/>
          <p:nvPr/>
        </p:nvGrpSpPr>
        <p:grpSpPr>
          <a:xfrm>
            <a:off x="1389600" y="889602"/>
            <a:ext cx="10342742" cy="1822503"/>
            <a:chOff x="1164310" y="593852"/>
            <a:chExt cx="10582780" cy="1864800"/>
          </a:xfrm>
        </p:grpSpPr>
        <p:sp>
          <p:nvSpPr>
            <p:cNvPr id="8" name="椭圆 7">
              <a:extLst>
                <a:ext uri="{FF2B5EF4-FFF2-40B4-BE49-F238E27FC236}">
                  <a16:creationId xmlns:a16="http://schemas.microsoft.com/office/drawing/2014/main" id="{4DE4F353-15D1-48B7-8DF6-AB40599E06FD}"/>
                </a:ext>
              </a:extLst>
            </p:cNvPr>
            <p:cNvSpPr/>
            <p:nvPr/>
          </p:nvSpPr>
          <p:spPr>
            <a:xfrm>
              <a:off x="1164310" y="593852"/>
              <a:ext cx="1864800" cy="186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111E33"/>
                  </a:solidFill>
                  <a:latin typeface="Calibri" panose="020F0502020204030204" pitchFamily="34" charset="0"/>
                  <a:cs typeface="Calibri" panose="020F0502020204030204" pitchFamily="34" charset="0"/>
                </a:rPr>
                <a:t>Why</a:t>
              </a:r>
              <a:r>
                <a:rPr lang="zh-CN" altLang="en-US" sz="4000" b="1" dirty="0">
                  <a:solidFill>
                    <a:srgbClr val="111E33"/>
                  </a:solidFill>
                  <a:latin typeface="Calibri" panose="020F0502020204030204" pitchFamily="34" charset="0"/>
                  <a:cs typeface="Calibri" panose="020F0502020204030204" pitchFamily="34" charset="0"/>
                </a:rPr>
                <a:t>？</a:t>
              </a:r>
            </a:p>
          </p:txBody>
        </p:sp>
        <p:sp>
          <p:nvSpPr>
            <p:cNvPr id="4" name="矩形 3">
              <a:extLst>
                <a:ext uri="{FF2B5EF4-FFF2-40B4-BE49-F238E27FC236}">
                  <a16:creationId xmlns:a16="http://schemas.microsoft.com/office/drawing/2014/main" id="{49D28281-B101-48B7-9002-49DC3C62725C}"/>
                </a:ext>
              </a:extLst>
            </p:cNvPr>
            <p:cNvSpPr/>
            <p:nvPr/>
          </p:nvSpPr>
          <p:spPr>
            <a:xfrm>
              <a:off x="3124973" y="833754"/>
              <a:ext cx="8622117" cy="1417138"/>
            </a:xfrm>
            <a:prstGeom prst="rect">
              <a:avLst/>
            </a:prstGeom>
          </p:spPr>
          <p:txBody>
            <a:bodyPr wrap="square">
              <a:spAutoFit/>
            </a:bodyPr>
            <a:lstStyle/>
            <a:p>
              <a:r>
                <a:rPr lang="en-US" altLang="zh-CN" sz="2800" b="1" dirty="0">
                  <a:solidFill>
                    <a:srgbClr val="FF0000"/>
                  </a:solidFill>
                  <a:latin typeface="Calibri" panose="020F0502020204030204" pitchFamily="34" charset="0"/>
                  <a:cs typeface="Calibri" panose="020F0502020204030204" pitchFamily="34" charset="0"/>
                </a:rPr>
                <a:t>3.3 million </a:t>
              </a:r>
              <a:r>
                <a:rPr lang="en-US" altLang="zh-CN" sz="2800" b="1" dirty="0">
                  <a:solidFill>
                    <a:schemeClr val="bg1"/>
                  </a:solidFill>
                  <a:latin typeface="Calibri" panose="020F0502020204030204" pitchFamily="34" charset="0"/>
                  <a:cs typeface="Calibri" panose="020F0502020204030204" pitchFamily="34" charset="0"/>
                </a:rPr>
                <a:t>people infected by Covid-19 worldwide.</a:t>
              </a:r>
            </a:p>
            <a:p>
              <a:r>
                <a:rPr lang="en-US" altLang="zh-CN" sz="2800" b="1" dirty="0">
                  <a:solidFill>
                    <a:srgbClr val="FF0000"/>
                  </a:solidFill>
                  <a:latin typeface="Calibri" panose="020F0502020204030204" pitchFamily="34" charset="0"/>
                  <a:cs typeface="Calibri" panose="020F0502020204030204" pitchFamily="34" charset="0"/>
                </a:rPr>
                <a:t>¥10000 </a:t>
              </a:r>
              <a:r>
                <a:rPr lang="en-US" altLang="zh-CN" sz="2800" b="1" dirty="0">
                  <a:solidFill>
                    <a:schemeClr val="bg1"/>
                  </a:solidFill>
                  <a:latin typeface="Calibri" panose="020F0502020204030204" pitchFamily="34" charset="0"/>
                  <a:cs typeface="Calibri" panose="020F0502020204030204" pitchFamily="34" charset="0"/>
                </a:rPr>
                <a:t>required to protect each high-risk workers per month </a:t>
              </a:r>
            </a:p>
          </p:txBody>
        </p:sp>
      </p:grpSp>
      <p:grpSp>
        <p:nvGrpSpPr>
          <p:cNvPr id="9" name="组合 8">
            <a:extLst>
              <a:ext uri="{FF2B5EF4-FFF2-40B4-BE49-F238E27FC236}">
                <a16:creationId xmlns:a16="http://schemas.microsoft.com/office/drawing/2014/main" id="{85BDAEA0-C761-46FB-AF1F-B1636EC312CE}"/>
              </a:ext>
            </a:extLst>
          </p:cNvPr>
          <p:cNvGrpSpPr/>
          <p:nvPr/>
        </p:nvGrpSpPr>
        <p:grpSpPr>
          <a:xfrm>
            <a:off x="1389600" y="2810891"/>
            <a:ext cx="10342742" cy="1822503"/>
            <a:chOff x="1164310" y="593852"/>
            <a:chExt cx="10582780" cy="1864800"/>
          </a:xfrm>
        </p:grpSpPr>
        <p:sp>
          <p:nvSpPr>
            <p:cNvPr id="10" name="椭圆 9">
              <a:extLst>
                <a:ext uri="{FF2B5EF4-FFF2-40B4-BE49-F238E27FC236}">
                  <a16:creationId xmlns:a16="http://schemas.microsoft.com/office/drawing/2014/main" id="{0C0402D4-1DCF-45E6-B75E-223976B7607C}"/>
                </a:ext>
              </a:extLst>
            </p:cNvPr>
            <p:cNvSpPr/>
            <p:nvPr/>
          </p:nvSpPr>
          <p:spPr>
            <a:xfrm>
              <a:off x="1164310" y="593852"/>
              <a:ext cx="1864800" cy="186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111E33"/>
                  </a:solidFill>
                  <a:latin typeface="Calibri" panose="020F0502020204030204" pitchFamily="34" charset="0"/>
                  <a:cs typeface="Calibri" panose="020F0502020204030204" pitchFamily="34" charset="0"/>
                </a:rPr>
                <a:t>Who</a:t>
              </a:r>
              <a:r>
                <a:rPr lang="zh-CN" altLang="en-US" sz="4000" b="1" dirty="0">
                  <a:solidFill>
                    <a:srgbClr val="111E33"/>
                  </a:solidFill>
                  <a:latin typeface="Calibri" panose="020F0502020204030204" pitchFamily="34" charset="0"/>
                  <a:cs typeface="Calibri" panose="020F0502020204030204" pitchFamily="34" charset="0"/>
                </a:rPr>
                <a:t>？</a:t>
              </a:r>
            </a:p>
          </p:txBody>
        </p:sp>
        <p:sp>
          <p:nvSpPr>
            <p:cNvPr id="11" name="矩形 10">
              <a:extLst>
                <a:ext uri="{FF2B5EF4-FFF2-40B4-BE49-F238E27FC236}">
                  <a16:creationId xmlns:a16="http://schemas.microsoft.com/office/drawing/2014/main" id="{18C5A097-9D30-4A79-894D-05D0C93B44B5}"/>
                </a:ext>
              </a:extLst>
            </p:cNvPr>
            <p:cNvSpPr/>
            <p:nvPr/>
          </p:nvSpPr>
          <p:spPr>
            <a:xfrm>
              <a:off x="3124973" y="1025796"/>
              <a:ext cx="8622117" cy="976250"/>
            </a:xfrm>
            <a:prstGeom prst="rect">
              <a:avLst/>
            </a:prstGeom>
          </p:spPr>
          <p:txBody>
            <a:bodyPr wrap="square">
              <a:spAutoFit/>
            </a:bodyPr>
            <a:lstStyle/>
            <a:p>
              <a:r>
                <a:rPr lang="en-US" altLang="zh-CN" sz="2800" b="1" dirty="0">
                  <a:solidFill>
                    <a:srgbClr val="FF0000"/>
                  </a:solidFill>
                  <a:latin typeface="Calibri" panose="020F0502020204030204" pitchFamily="34" charset="0"/>
                  <a:cs typeface="Calibri" panose="020F0502020204030204" pitchFamily="34" charset="0"/>
                </a:rPr>
                <a:t>Billions of </a:t>
              </a:r>
              <a:r>
                <a:rPr lang="en-US" altLang="zh-CN" sz="2800" b="1" dirty="0">
                  <a:solidFill>
                    <a:schemeClr val="bg1"/>
                  </a:solidFill>
                  <a:latin typeface="Calibri" panose="020F0502020204030204" pitchFamily="34" charset="0"/>
                  <a:cs typeface="Calibri" panose="020F0502020204030204" pitchFamily="34" charset="0"/>
                </a:rPr>
                <a:t>high-risk workers in hospitals, communities and public areas like airports.</a:t>
              </a:r>
            </a:p>
          </p:txBody>
        </p:sp>
      </p:grpSp>
      <p:grpSp>
        <p:nvGrpSpPr>
          <p:cNvPr id="12" name="组合 11">
            <a:extLst>
              <a:ext uri="{FF2B5EF4-FFF2-40B4-BE49-F238E27FC236}">
                <a16:creationId xmlns:a16="http://schemas.microsoft.com/office/drawing/2014/main" id="{F706DB3C-D826-4890-A57D-0F2F5AEA6404}"/>
              </a:ext>
            </a:extLst>
          </p:cNvPr>
          <p:cNvGrpSpPr/>
          <p:nvPr/>
        </p:nvGrpSpPr>
        <p:grpSpPr>
          <a:xfrm>
            <a:off x="1389600" y="4762351"/>
            <a:ext cx="10342742" cy="1822503"/>
            <a:chOff x="1164310" y="593852"/>
            <a:chExt cx="10582780" cy="1864800"/>
          </a:xfrm>
        </p:grpSpPr>
        <p:sp>
          <p:nvSpPr>
            <p:cNvPr id="13" name="椭圆 12">
              <a:extLst>
                <a:ext uri="{FF2B5EF4-FFF2-40B4-BE49-F238E27FC236}">
                  <a16:creationId xmlns:a16="http://schemas.microsoft.com/office/drawing/2014/main" id="{58ADB121-755C-4966-A146-4E4DA4D1571C}"/>
                </a:ext>
              </a:extLst>
            </p:cNvPr>
            <p:cNvSpPr/>
            <p:nvPr/>
          </p:nvSpPr>
          <p:spPr>
            <a:xfrm>
              <a:off x="1164310" y="593852"/>
              <a:ext cx="1864800" cy="186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111E33"/>
                  </a:solidFill>
                  <a:latin typeface="Calibri" panose="020F0502020204030204" pitchFamily="34" charset="0"/>
                  <a:cs typeface="Calibri" panose="020F0502020204030204" pitchFamily="34" charset="0"/>
                </a:rPr>
                <a:t>How?</a:t>
              </a:r>
              <a:endParaRPr lang="zh-CN" altLang="en-US" sz="4000" b="1" dirty="0">
                <a:solidFill>
                  <a:srgbClr val="111E33"/>
                </a:solidFill>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BD952A42-F1DE-4592-BAFC-51139FD59C4F}"/>
                </a:ext>
              </a:extLst>
            </p:cNvPr>
            <p:cNvSpPr/>
            <p:nvPr/>
          </p:nvSpPr>
          <p:spPr>
            <a:xfrm>
              <a:off x="3124973" y="1049198"/>
              <a:ext cx="8622117" cy="976250"/>
            </a:xfrm>
            <a:prstGeom prst="rect">
              <a:avLst/>
            </a:prstGeom>
          </p:spPr>
          <p:txBody>
            <a:bodyPr wrap="square">
              <a:spAutoFit/>
            </a:bodyPr>
            <a:lstStyle/>
            <a:p>
              <a:r>
                <a:rPr lang="en-US" altLang="zh-CN" sz="2800" b="1" dirty="0">
                  <a:solidFill>
                    <a:schemeClr val="bg1"/>
                  </a:solidFill>
                  <a:latin typeface="Calibri" panose="020F0502020204030204" pitchFamily="34" charset="0"/>
                  <a:cs typeface="Calibri" panose="020F0502020204030204" pitchFamily="34" charset="0"/>
                </a:rPr>
                <a:t>Control a </a:t>
              </a:r>
              <a:r>
                <a:rPr lang="en-US" altLang="zh-CN" sz="2800" b="1" dirty="0">
                  <a:solidFill>
                    <a:srgbClr val="FF0000"/>
                  </a:solidFill>
                  <a:latin typeface="Calibri" panose="020F0502020204030204" pitchFamily="34" charset="0"/>
                  <a:cs typeface="Calibri" panose="020F0502020204030204" pitchFamily="34" charset="0"/>
                </a:rPr>
                <a:t>low-cost robot </a:t>
              </a:r>
              <a:r>
                <a:rPr lang="en-US" altLang="zh-CN" sz="2800" b="1" dirty="0">
                  <a:solidFill>
                    <a:schemeClr val="bg1"/>
                  </a:solidFill>
                  <a:latin typeface="Calibri" panose="020F0502020204030204" pitchFamily="34" charset="0"/>
                  <a:cs typeface="Calibri" panose="020F0502020204030204" pitchFamily="34" charset="0"/>
                </a:rPr>
                <a:t>to do their jobs</a:t>
              </a:r>
            </a:p>
            <a:p>
              <a:r>
                <a:rPr lang="en-US" altLang="zh-CN" sz="2800" b="1" dirty="0">
                  <a:solidFill>
                    <a:schemeClr val="bg1"/>
                  </a:solidFill>
                  <a:latin typeface="Calibri" panose="020F0502020204030204" pitchFamily="34" charset="0"/>
                  <a:cs typeface="Calibri" panose="020F0502020204030204" pitchFamily="34" charset="0"/>
                </a:rPr>
                <a:t>Lower their risk to get infected during work</a:t>
              </a:r>
            </a:p>
          </p:txBody>
        </p:sp>
      </p:grpSp>
      <p:pic>
        <p:nvPicPr>
          <p:cNvPr id="16" name="图片 15">
            <a:extLst>
              <a:ext uri="{FF2B5EF4-FFF2-40B4-BE49-F238E27FC236}">
                <a16:creationId xmlns:a16="http://schemas.microsoft.com/office/drawing/2014/main" id="{C16495E9-BA1B-48E0-B320-B805B724E5DF}"/>
              </a:ext>
            </a:extLst>
          </p:cNvPr>
          <p:cNvPicPr>
            <a:picLocks noChangeAspect="1"/>
          </p:cNvPicPr>
          <p:nvPr/>
        </p:nvPicPr>
        <p:blipFill>
          <a:blip r:embed="rId3"/>
          <a:stretch>
            <a:fillRect/>
          </a:stretch>
        </p:blipFill>
        <p:spPr>
          <a:xfrm>
            <a:off x="10951200" y="5836340"/>
            <a:ext cx="1086598" cy="877470"/>
          </a:xfrm>
          <a:prstGeom prst="rect">
            <a:avLst/>
          </a:prstGeom>
        </p:spPr>
      </p:pic>
      <p:sp>
        <p:nvSpPr>
          <p:cNvPr id="15" name="文本框 14">
            <a:extLst>
              <a:ext uri="{FF2B5EF4-FFF2-40B4-BE49-F238E27FC236}">
                <a16:creationId xmlns:a16="http://schemas.microsoft.com/office/drawing/2014/main" id="{6427FAF7-CFC8-4807-9D8D-095DA0D7CEF9}"/>
              </a:ext>
            </a:extLst>
          </p:cNvPr>
          <p:cNvSpPr txBox="1"/>
          <p:nvPr/>
        </p:nvSpPr>
        <p:spPr>
          <a:xfrm>
            <a:off x="760173" y="11723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Background</a:t>
            </a:r>
            <a:endParaRPr lang="zh-CN" altLang="en-US" dirty="0"/>
          </a:p>
        </p:txBody>
      </p:sp>
    </p:spTree>
    <p:extLst>
      <p:ext uri="{BB962C8B-B14F-4D97-AF65-F5344CB8AC3E}">
        <p14:creationId xmlns:p14="http://schemas.microsoft.com/office/powerpoint/2010/main" val="156586396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D8FBB855-B128-44B6-8B44-498208C142A8}"/>
              </a:ext>
            </a:extLst>
          </p:cNvPr>
          <p:cNvGrpSpPr/>
          <p:nvPr/>
        </p:nvGrpSpPr>
        <p:grpSpPr>
          <a:xfrm>
            <a:off x="791680" y="1637010"/>
            <a:ext cx="10404437" cy="4646693"/>
            <a:chOff x="791680" y="1477507"/>
            <a:chExt cx="10404437" cy="4646693"/>
          </a:xfrm>
        </p:grpSpPr>
        <p:grpSp>
          <p:nvGrpSpPr>
            <p:cNvPr id="12" name="组合 11">
              <a:extLst>
                <a:ext uri="{FF2B5EF4-FFF2-40B4-BE49-F238E27FC236}">
                  <a16:creationId xmlns:a16="http://schemas.microsoft.com/office/drawing/2014/main" id="{0284B2A8-18FD-4886-A7A2-E3C4220906AD}"/>
                </a:ext>
              </a:extLst>
            </p:cNvPr>
            <p:cNvGrpSpPr/>
            <p:nvPr/>
          </p:nvGrpSpPr>
          <p:grpSpPr>
            <a:xfrm>
              <a:off x="7895119" y="1477507"/>
              <a:ext cx="3300998" cy="4646693"/>
              <a:chOff x="7895119" y="1477507"/>
              <a:chExt cx="3300998" cy="4646693"/>
            </a:xfrm>
          </p:grpSpPr>
          <p:sp>
            <p:nvSpPr>
              <p:cNvPr id="5" name="文本框 7">
                <a:extLst>
                  <a:ext uri="{FF2B5EF4-FFF2-40B4-BE49-F238E27FC236}">
                    <a16:creationId xmlns:a16="http://schemas.microsoft.com/office/drawing/2014/main" id="{C012AB07-8454-4004-8F69-33A7568BAB79}"/>
                  </a:ext>
                </a:extLst>
              </p:cNvPr>
              <p:cNvSpPr txBox="1"/>
              <p:nvPr/>
            </p:nvSpPr>
            <p:spPr>
              <a:xfrm>
                <a:off x="7895119" y="5724090"/>
                <a:ext cx="3300998" cy="400110"/>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Calibri" panose="020F0502020204030204" pitchFamily="34" charset="0"/>
                    <a:cs typeface="Calibri" panose="020F0502020204030204" pitchFamily="34" charset="0"/>
                  </a:rPr>
                  <a:t>Overall View for the Robot</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11" name="图片 10">
                <a:extLst>
                  <a:ext uri="{FF2B5EF4-FFF2-40B4-BE49-F238E27FC236}">
                    <a16:creationId xmlns:a16="http://schemas.microsoft.com/office/drawing/2014/main" id="{FF9875B5-CC16-4BD0-B64B-DADAE73CC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501664" y="1992383"/>
                <a:ext cx="4119010" cy="3089257"/>
              </a:xfrm>
              <a:prstGeom prst="rect">
                <a:avLst/>
              </a:prstGeom>
            </p:spPr>
          </p:pic>
        </p:grpSp>
        <p:sp>
          <p:nvSpPr>
            <p:cNvPr id="15" name="文本框 14">
              <a:extLst>
                <a:ext uri="{FF2B5EF4-FFF2-40B4-BE49-F238E27FC236}">
                  <a16:creationId xmlns:a16="http://schemas.microsoft.com/office/drawing/2014/main" id="{2D2064F0-7D77-48AD-B628-E3BC651A7B99}"/>
                </a:ext>
              </a:extLst>
            </p:cNvPr>
            <p:cNvSpPr txBox="1"/>
            <p:nvPr/>
          </p:nvSpPr>
          <p:spPr>
            <a:xfrm>
              <a:off x="791680" y="1498616"/>
              <a:ext cx="7224861" cy="4616648"/>
            </a:xfrm>
            <a:prstGeom prst="rect">
              <a:avLst/>
            </a:prstGeom>
            <a:noFill/>
          </p:spPr>
          <p:txBody>
            <a:bodyPr wrap="square" rtlCol="0">
              <a:spAutoFit/>
            </a:bodyPr>
            <a:lstStyle/>
            <a:p>
              <a:pPr lvl="0"/>
              <a:r>
                <a:rPr lang="en-US" altLang="zh-CN" sz="3000" b="1" dirty="0">
                  <a:solidFill>
                    <a:prstClr val="white"/>
                  </a:solidFill>
                  <a:latin typeface="Calibri" panose="020F0502020204030204" pitchFamily="34" charset="0"/>
                  <a:cs typeface="Calibri" panose="020F0502020204030204" pitchFamily="34" charset="0"/>
                </a:rPr>
                <a:t>Robot:</a:t>
              </a:r>
            </a:p>
            <a:p>
              <a:pPr lvl="0"/>
              <a:r>
                <a:rPr lang="en-US" altLang="zh-CN" sz="3000" dirty="0">
                  <a:solidFill>
                    <a:prstClr val="white"/>
                  </a:solidFill>
                  <a:latin typeface="Calibri" panose="020F0502020204030204" pitchFamily="34" charset="0"/>
                  <a:cs typeface="Calibri" panose="020F0502020204030204" pitchFamily="34" charset="0"/>
                </a:rPr>
                <a:t>No need of protection.</a:t>
              </a:r>
            </a:p>
            <a:p>
              <a:pPr lvl="0"/>
              <a:r>
                <a:rPr lang="en-US" altLang="zh-CN" sz="3000" dirty="0">
                  <a:solidFill>
                    <a:prstClr val="white"/>
                  </a:solidFill>
                  <a:latin typeface="Calibri" panose="020F0502020204030204" pitchFamily="34" charset="0"/>
                  <a:cs typeface="Calibri" panose="020F0502020204030204" pitchFamily="34" charset="0"/>
                </a:rPr>
                <a:t>Powerful mechanic devices</a:t>
              </a:r>
            </a:p>
            <a:p>
              <a:pPr lvl="0"/>
              <a:endParaRPr lang="en-US" altLang="zh-CN" sz="3000" b="1" dirty="0">
                <a:solidFill>
                  <a:prstClr val="white"/>
                </a:solidFill>
                <a:latin typeface="Calibri" panose="020F0502020204030204" pitchFamily="34" charset="0"/>
                <a:cs typeface="Calibri" panose="020F0502020204030204" pitchFamily="34" charset="0"/>
              </a:endParaRPr>
            </a:p>
            <a:p>
              <a:pPr lvl="0"/>
              <a:r>
                <a:rPr lang="en-US" altLang="zh-CN" sz="3000" b="1" dirty="0">
                  <a:solidFill>
                    <a:prstClr val="white"/>
                  </a:solidFill>
                  <a:latin typeface="Calibri" panose="020F0502020204030204" pitchFamily="34" charset="0"/>
                  <a:cs typeface="Calibri" panose="020F0502020204030204" pitchFamily="34" charset="0"/>
                </a:rPr>
                <a:t>Flexibility: </a:t>
              </a:r>
            </a:p>
            <a:p>
              <a:pPr lvl="0"/>
              <a:r>
                <a:rPr lang="en-US" altLang="zh-CN" sz="3000" dirty="0">
                  <a:solidFill>
                    <a:prstClr val="white"/>
                  </a:solidFill>
                  <a:latin typeface="Calibri" panose="020F0502020204030204" pitchFamily="34" charset="0"/>
                  <a:cs typeface="Calibri" panose="020F0502020204030204" pitchFamily="34" charset="0"/>
                </a:rPr>
                <a:t>Easy to move around </a:t>
              </a:r>
            </a:p>
            <a:p>
              <a:pPr lvl="0"/>
              <a:r>
                <a:rPr lang="en-US" altLang="zh-CN" sz="3000" dirty="0">
                  <a:solidFill>
                    <a:prstClr val="white"/>
                  </a:solidFill>
                  <a:latin typeface="Calibri" panose="020F0502020204030204" pitchFamily="34" charset="0"/>
                  <a:cs typeface="Calibri" panose="020F0502020204030204" pitchFamily="34" charset="0"/>
                </a:rPr>
                <a:t>Work in different scenarios with attachments</a:t>
              </a:r>
            </a:p>
            <a:p>
              <a:pPr lvl="0"/>
              <a:endParaRPr lang="en-US" altLang="zh-CN" sz="2800" b="1" i="1" dirty="0">
                <a:solidFill>
                  <a:prstClr val="white"/>
                </a:solidFill>
                <a:latin typeface="Calibri" panose="020F0502020204030204" pitchFamily="34" charset="0"/>
                <a:cs typeface="Calibri" panose="020F0502020204030204" pitchFamily="34" charset="0"/>
              </a:endParaRPr>
            </a:p>
            <a:p>
              <a:pPr lvl="0"/>
              <a:r>
                <a:rPr lang="en-US" altLang="zh-CN" sz="2800" b="1" dirty="0">
                  <a:solidFill>
                    <a:prstClr val="white"/>
                  </a:solidFill>
                  <a:latin typeface="Calibri" panose="020F0502020204030204" pitchFamily="34" charset="0"/>
                  <a:cs typeface="Calibri" panose="020F0502020204030204" pitchFamily="34" charset="0"/>
                </a:rPr>
                <a:t>Telepresence technology: </a:t>
              </a:r>
            </a:p>
            <a:p>
              <a:pPr lvl="0"/>
              <a:r>
                <a:rPr lang="en-US" altLang="zh-CN" sz="2800" dirty="0">
                  <a:solidFill>
                    <a:prstClr val="white"/>
                  </a:solidFill>
                  <a:latin typeface="Calibri" panose="020F0502020204030204" pitchFamily="34" charset="0"/>
                  <a:cs typeface="Calibri" panose="020F0502020204030204" pitchFamily="34" charset="0"/>
                </a:rPr>
                <a:t>Video connection with remote controller</a:t>
              </a:r>
            </a:p>
          </p:txBody>
        </p:sp>
      </p:grpSp>
      <p:sp>
        <p:nvSpPr>
          <p:cNvPr id="17" name="文本框 16">
            <a:extLst>
              <a:ext uri="{FF2B5EF4-FFF2-40B4-BE49-F238E27FC236}">
                <a16:creationId xmlns:a16="http://schemas.microsoft.com/office/drawing/2014/main" id="{0DBDB8FD-0A08-41FC-8A0C-37DD9E28E364}"/>
              </a:ext>
            </a:extLst>
          </p:cNvPr>
          <p:cNvSpPr txBox="1"/>
          <p:nvPr/>
        </p:nvSpPr>
        <p:spPr>
          <a:xfrm>
            <a:off x="632474" y="233819"/>
            <a:ext cx="10671653" cy="1323439"/>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Solution: Flexible Telepresence Robot Assembly </a:t>
            </a:r>
            <a:r>
              <a:rPr lang="zh-CN" altLang="en-US" sz="4000" b="1" dirty="0">
                <a:solidFill>
                  <a:srgbClr val="FEC70B"/>
                </a:solidFill>
                <a:latin typeface="Calibri" panose="020F0502020204030204" pitchFamily="34" charset="0"/>
                <a:cs typeface="Calibri" panose="020F0502020204030204" pitchFamily="34" charset="0"/>
              </a:rPr>
              <a:t>（</a:t>
            </a:r>
            <a:r>
              <a:rPr lang="en-US" altLang="zh-CN" sz="4000" b="1" dirty="0">
                <a:solidFill>
                  <a:srgbClr val="FEC70B"/>
                </a:solidFill>
                <a:latin typeface="Calibri" panose="020F0502020204030204" pitchFamily="34" charset="0"/>
                <a:cs typeface="Calibri" panose="020F0502020204030204" pitchFamily="34" charset="0"/>
              </a:rPr>
              <a:t>FLEXTRA</a:t>
            </a:r>
            <a:r>
              <a:rPr lang="zh-CN" altLang="en-US" sz="4000" b="1" dirty="0">
                <a:solidFill>
                  <a:srgbClr val="FEC70B"/>
                </a:solidFill>
                <a:latin typeface="Calibri" panose="020F0502020204030204" pitchFamily="34" charset="0"/>
                <a:cs typeface="Calibri" panose="020F0502020204030204" pitchFamily="34" charset="0"/>
              </a:rPr>
              <a:t>）</a:t>
            </a:r>
            <a:r>
              <a:rPr lang="en-US" altLang="zh-CN" sz="4000" b="1" dirty="0">
                <a:solidFill>
                  <a:srgbClr val="FEC70B"/>
                </a:solidFill>
                <a:latin typeface="Calibri" panose="020F0502020204030204" pitchFamily="34" charset="0"/>
                <a:cs typeface="Calibri" panose="020F0502020204030204" pitchFamily="34" charset="0"/>
              </a:rPr>
              <a:t> </a:t>
            </a:r>
            <a:endParaRPr lang="zh-CN" altLang="en-US" dirty="0"/>
          </a:p>
        </p:txBody>
      </p:sp>
      <p:pic>
        <p:nvPicPr>
          <p:cNvPr id="9" name="图片 8">
            <a:extLst>
              <a:ext uri="{FF2B5EF4-FFF2-40B4-BE49-F238E27FC236}">
                <a16:creationId xmlns:a16="http://schemas.microsoft.com/office/drawing/2014/main" id="{0BEE67F2-5063-4EBC-BD2F-0B1A317DB9A6}"/>
              </a:ext>
            </a:extLst>
          </p:cNvPr>
          <p:cNvPicPr>
            <a:picLocks noChangeAspect="1"/>
          </p:cNvPicPr>
          <p:nvPr/>
        </p:nvPicPr>
        <p:blipFill>
          <a:blip r:embed="rId4"/>
          <a:stretch>
            <a:fillRect/>
          </a:stretch>
        </p:blipFill>
        <p:spPr>
          <a:xfrm>
            <a:off x="10951200" y="5836340"/>
            <a:ext cx="1086598" cy="877470"/>
          </a:xfrm>
          <a:prstGeom prst="rect">
            <a:avLst/>
          </a:prstGeom>
        </p:spPr>
      </p:pic>
    </p:spTree>
    <p:extLst>
      <p:ext uri="{BB962C8B-B14F-4D97-AF65-F5344CB8AC3E}">
        <p14:creationId xmlns:p14="http://schemas.microsoft.com/office/powerpoint/2010/main" val="126114317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23A8A20E-6B5F-4080-9B14-FC7E9FBBCCD9}"/>
              </a:ext>
            </a:extLst>
          </p:cNvPr>
          <p:cNvSpPr txBox="1"/>
          <p:nvPr/>
        </p:nvSpPr>
        <p:spPr>
          <a:xfrm>
            <a:off x="632474" y="233819"/>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Robot Concept Diagram</a:t>
            </a:r>
            <a:endParaRPr lang="zh-CN" altLang="en-US" dirty="0"/>
          </a:p>
        </p:txBody>
      </p:sp>
      <p:pic>
        <p:nvPicPr>
          <p:cNvPr id="32" name="图片 31">
            <a:extLst>
              <a:ext uri="{FF2B5EF4-FFF2-40B4-BE49-F238E27FC236}">
                <a16:creationId xmlns:a16="http://schemas.microsoft.com/office/drawing/2014/main" id="{00EC6317-C69E-45B6-9FE8-E829FE667EE1}"/>
              </a:ext>
            </a:extLst>
          </p:cNvPr>
          <p:cNvPicPr>
            <a:picLocks noChangeAspect="1"/>
          </p:cNvPicPr>
          <p:nvPr/>
        </p:nvPicPr>
        <p:blipFill>
          <a:blip r:embed="rId3"/>
          <a:stretch>
            <a:fillRect/>
          </a:stretch>
        </p:blipFill>
        <p:spPr>
          <a:xfrm>
            <a:off x="10951200" y="5836340"/>
            <a:ext cx="1086598" cy="877470"/>
          </a:xfrm>
          <a:prstGeom prst="rect">
            <a:avLst/>
          </a:prstGeom>
        </p:spPr>
      </p:pic>
      <p:grpSp>
        <p:nvGrpSpPr>
          <p:cNvPr id="21" name="组合 20"/>
          <p:cNvGrpSpPr/>
          <p:nvPr/>
        </p:nvGrpSpPr>
        <p:grpSpPr>
          <a:xfrm>
            <a:off x="154202" y="2306939"/>
            <a:ext cx="2914517" cy="1888996"/>
            <a:chOff x="189105" y="2534196"/>
            <a:chExt cx="3260156" cy="2224543"/>
          </a:xfrm>
        </p:grpSpPr>
        <p:pic>
          <p:nvPicPr>
            <p:cNvPr id="16" name="图片 15"/>
            <p:cNvPicPr>
              <a:picLocks noChangeAspect="1"/>
            </p:cNvPicPr>
            <p:nvPr/>
          </p:nvPicPr>
          <p:blipFill>
            <a:blip r:embed="rId4"/>
            <a:stretch>
              <a:fillRect/>
            </a:stretch>
          </p:blipFill>
          <p:spPr>
            <a:xfrm>
              <a:off x="355669" y="2534196"/>
              <a:ext cx="2927027" cy="1789609"/>
            </a:xfrm>
            <a:prstGeom prst="rect">
              <a:avLst/>
            </a:prstGeom>
          </p:spPr>
        </p:pic>
        <p:sp>
          <p:nvSpPr>
            <p:cNvPr id="17" name="文本框 16"/>
            <p:cNvSpPr txBox="1"/>
            <p:nvPr/>
          </p:nvSpPr>
          <p:spPr>
            <a:xfrm>
              <a:off x="189105" y="4323802"/>
              <a:ext cx="3260156" cy="434937"/>
            </a:xfrm>
            <a:prstGeom prst="rect">
              <a:avLst/>
            </a:prstGeom>
            <a:noFill/>
          </p:spPr>
          <p:txBody>
            <a:bodyPr wrap="none" rtlCol="0">
              <a:spAutoFit/>
            </a:bodyPr>
            <a:lstStyle/>
            <a:p>
              <a:pPr algn="ctr"/>
              <a:r>
                <a:rPr lang="en-US" altLang="zh-CN" dirty="0">
                  <a:solidFill>
                    <a:schemeClr val="bg1"/>
                  </a:solidFill>
                  <a:latin typeface="Calibri" panose="020F0502020204030204" pitchFamily="34" charset="0"/>
                  <a:cs typeface="Calibri" panose="020F0502020204030204" pitchFamily="34" charset="0"/>
                </a:rPr>
                <a:t>Controller’s PC/Tablet/Phone</a:t>
              </a:r>
              <a:endParaRPr lang="zh-CN" altLang="en-US" dirty="0">
                <a:solidFill>
                  <a:schemeClr val="bg1"/>
                </a:solidFill>
                <a:latin typeface="Calibri" panose="020F0502020204030204" pitchFamily="34" charset="0"/>
                <a:cs typeface="Calibri" panose="020F0502020204030204" pitchFamily="34" charset="0"/>
              </a:endParaRPr>
            </a:p>
          </p:txBody>
        </p:sp>
      </p:grpSp>
      <p:grpSp>
        <p:nvGrpSpPr>
          <p:cNvPr id="20" name="组合 19"/>
          <p:cNvGrpSpPr/>
          <p:nvPr/>
        </p:nvGrpSpPr>
        <p:grpSpPr>
          <a:xfrm>
            <a:off x="4725006" y="1014073"/>
            <a:ext cx="2034596" cy="1425538"/>
            <a:chOff x="4914435" y="1124269"/>
            <a:chExt cx="2451319" cy="1425538"/>
          </a:xfrm>
        </p:grpSpPr>
        <p:pic>
          <p:nvPicPr>
            <p:cNvPr id="18" name="图片 17"/>
            <p:cNvPicPr>
              <a:picLocks noChangeAspect="1"/>
            </p:cNvPicPr>
            <p:nvPr/>
          </p:nvPicPr>
          <p:blipFill rotWithShape="1">
            <a:blip r:embed="rId5"/>
            <a:srcRect t="4229"/>
            <a:stretch/>
          </p:blipFill>
          <p:spPr>
            <a:xfrm rot="5400000">
              <a:off x="5611199" y="838012"/>
              <a:ext cx="1057793" cy="1630308"/>
            </a:xfrm>
            <a:prstGeom prst="rect">
              <a:avLst/>
            </a:prstGeom>
          </p:spPr>
        </p:pic>
        <p:sp>
          <p:nvSpPr>
            <p:cNvPr id="19" name="文本框 18"/>
            <p:cNvSpPr txBox="1"/>
            <p:nvPr/>
          </p:nvSpPr>
          <p:spPr>
            <a:xfrm>
              <a:off x="4914435" y="2180475"/>
              <a:ext cx="2451319" cy="369332"/>
            </a:xfrm>
            <a:prstGeom prst="rect">
              <a:avLst/>
            </a:prstGeom>
            <a:noFill/>
          </p:spPr>
          <p:txBody>
            <a:bodyPr wrap="none" rtlCol="0">
              <a:spAutoFit/>
            </a:bodyPr>
            <a:lstStyle/>
            <a:p>
              <a:pPr algn="ctr"/>
              <a:r>
                <a:rPr lang="en-US" altLang="zh-CN" dirty="0">
                  <a:solidFill>
                    <a:schemeClr val="bg1"/>
                  </a:solidFill>
                  <a:latin typeface="Calibri" panose="020F0502020204030204" pitchFamily="34" charset="0"/>
                  <a:cs typeface="Calibri" panose="020F0502020204030204" pitchFamily="34" charset="0"/>
                </a:rPr>
                <a:t>Tablet on the Robot</a:t>
              </a:r>
              <a:endParaRPr lang="zh-CN" altLang="en-US" dirty="0">
                <a:solidFill>
                  <a:schemeClr val="bg1"/>
                </a:solidFill>
                <a:latin typeface="Calibri" panose="020F0502020204030204" pitchFamily="34" charset="0"/>
                <a:cs typeface="Calibri" panose="020F0502020204030204" pitchFamily="34" charset="0"/>
              </a:endParaRPr>
            </a:p>
          </p:txBody>
        </p:sp>
      </p:grpSp>
      <p:cxnSp>
        <p:nvCxnSpPr>
          <p:cNvPr id="44" name="直接箭头连接符 43"/>
          <p:cNvCxnSpPr>
            <a:cxnSpLocks/>
          </p:cNvCxnSpPr>
          <p:nvPr/>
        </p:nvCxnSpPr>
        <p:spPr>
          <a:xfrm flipV="1">
            <a:off x="3005223" y="1713370"/>
            <a:ext cx="1969388" cy="131350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DFF8E763-7D0E-4BE8-B79F-E4EB263B1525}"/>
              </a:ext>
            </a:extLst>
          </p:cNvPr>
          <p:cNvGrpSpPr/>
          <p:nvPr/>
        </p:nvGrpSpPr>
        <p:grpSpPr>
          <a:xfrm>
            <a:off x="3027158" y="3518781"/>
            <a:ext cx="4191655" cy="2485444"/>
            <a:chOff x="3027158" y="3518781"/>
            <a:chExt cx="4191655" cy="2485444"/>
          </a:xfrm>
        </p:grpSpPr>
        <p:grpSp>
          <p:nvGrpSpPr>
            <p:cNvPr id="24" name="组合 23"/>
            <p:cNvGrpSpPr/>
            <p:nvPr/>
          </p:nvGrpSpPr>
          <p:grpSpPr>
            <a:xfrm>
              <a:off x="5086672" y="4191979"/>
              <a:ext cx="2132141" cy="1812246"/>
              <a:chOff x="4061284" y="4319590"/>
              <a:chExt cx="2427682" cy="2079831"/>
            </a:xfrm>
          </p:grpSpPr>
          <p:pic>
            <p:nvPicPr>
              <p:cNvPr id="22" name="图片 21"/>
              <p:cNvPicPr>
                <a:picLocks noChangeAspect="1"/>
              </p:cNvPicPr>
              <p:nvPr/>
            </p:nvPicPr>
            <p:blipFill>
              <a:blip r:embed="rId6"/>
              <a:stretch>
                <a:fillRect/>
              </a:stretch>
            </p:blipFill>
            <p:spPr>
              <a:xfrm>
                <a:off x="4061284" y="4319590"/>
                <a:ext cx="2427682" cy="1645731"/>
              </a:xfrm>
              <a:prstGeom prst="rect">
                <a:avLst/>
              </a:prstGeom>
            </p:spPr>
          </p:pic>
          <p:sp>
            <p:nvSpPr>
              <p:cNvPr id="23" name="文本框 22"/>
              <p:cNvSpPr txBox="1"/>
              <p:nvPr/>
            </p:nvSpPr>
            <p:spPr>
              <a:xfrm>
                <a:off x="4381038" y="5975556"/>
                <a:ext cx="1788171" cy="423865"/>
              </a:xfrm>
              <a:prstGeom prst="rect">
                <a:avLst/>
              </a:prstGeom>
              <a:noFill/>
            </p:spPr>
            <p:txBody>
              <a:bodyPr wrap="square" rtlCol="0">
                <a:spAutoFit/>
              </a:bodyPr>
              <a:lstStyle/>
              <a:p>
                <a:pPr algn="ctr"/>
                <a:r>
                  <a:rPr lang="en-US" altLang="zh-CN" dirty="0">
                    <a:solidFill>
                      <a:schemeClr val="bg1"/>
                    </a:solidFill>
                    <a:latin typeface="Calibri" panose="020F0502020204030204" pitchFamily="34" charset="0"/>
                    <a:cs typeface="Calibri" panose="020F0502020204030204" pitchFamily="34" charset="0"/>
                  </a:rPr>
                  <a:t>Raspberry Pi</a:t>
                </a:r>
                <a:endParaRPr lang="zh-CN" altLang="en-US" dirty="0">
                  <a:solidFill>
                    <a:schemeClr val="bg1"/>
                  </a:solidFill>
                  <a:latin typeface="Calibri" panose="020F0502020204030204" pitchFamily="34" charset="0"/>
                  <a:cs typeface="Calibri" panose="020F0502020204030204" pitchFamily="34" charset="0"/>
                </a:endParaRPr>
              </a:p>
            </p:txBody>
          </p:sp>
        </p:grpSp>
        <p:cxnSp>
          <p:nvCxnSpPr>
            <p:cNvPr id="42" name="直接箭头连接符 41"/>
            <p:cNvCxnSpPr>
              <a:cxnSpLocks/>
            </p:cNvCxnSpPr>
            <p:nvPr/>
          </p:nvCxnSpPr>
          <p:spPr>
            <a:xfrm>
              <a:off x="3027158" y="3518781"/>
              <a:ext cx="1969388" cy="131350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0A24FBBE-A199-4AD2-B8BD-F6FD4F245702}"/>
              </a:ext>
            </a:extLst>
          </p:cNvPr>
          <p:cNvGrpSpPr/>
          <p:nvPr/>
        </p:nvGrpSpPr>
        <p:grpSpPr>
          <a:xfrm>
            <a:off x="7635385" y="2487565"/>
            <a:ext cx="4539738" cy="4136616"/>
            <a:chOff x="7635385" y="2487565"/>
            <a:chExt cx="4539738" cy="4136616"/>
          </a:xfrm>
        </p:grpSpPr>
        <p:sp>
          <p:nvSpPr>
            <p:cNvPr id="52" name="右大括号 51"/>
            <p:cNvSpPr/>
            <p:nvPr/>
          </p:nvSpPr>
          <p:spPr>
            <a:xfrm rot="10800000">
              <a:off x="7635385" y="2762810"/>
              <a:ext cx="306250" cy="3413563"/>
            </a:xfrm>
            <a:prstGeom prst="rightBrace">
              <a:avLst>
                <a:gd name="adj1" fmla="val 329881"/>
                <a:gd name="adj2" fmla="val 37679"/>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8" name="文本框 57"/>
            <p:cNvSpPr txBox="1"/>
            <p:nvPr/>
          </p:nvSpPr>
          <p:spPr>
            <a:xfrm>
              <a:off x="9745517" y="3112898"/>
              <a:ext cx="2429606" cy="369332"/>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e.g. Medicine Dispenser</a:t>
              </a:r>
              <a:endParaRPr lang="zh-CN" altLang="en-US" dirty="0">
                <a:solidFill>
                  <a:schemeClr val="bg1"/>
                </a:solidFill>
                <a:latin typeface="Calibri" panose="020F0502020204030204" pitchFamily="34" charset="0"/>
                <a:cs typeface="Calibri" panose="020F0502020204030204" pitchFamily="34" charset="0"/>
              </a:endParaRPr>
            </a:p>
          </p:txBody>
        </p:sp>
        <p:sp>
          <p:nvSpPr>
            <p:cNvPr id="59" name="文本框 58"/>
            <p:cNvSpPr txBox="1"/>
            <p:nvPr/>
          </p:nvSpPr>
          <p:spPr>
            <a:xfrm>
              <a:off x="9952483" y="5265561"/>
              <a:ext cx="1917371" cy="369332"/>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Robot Movement</a:t>
              </a:r>
              <a:endParaRPr lang="zh-CN" altLang="en-US" dirty="0">
                <a:solidFill>
                  <a:schemeClr val="bg1"/>
                </a:solidFill>
                <a:latin typeface="Calibri" panose="020F0502020204030204" pitchFamily="34" charset="0"/>
                <a:cs typeface="Calibri" panose="020F0502020204030204" pitchFamily="34" charset="0"/>
              </a:endParaRPr>
            </a:p>
          </p:txBody>
        </p:sp>
        <p:grpSp>
          <p:nvGrpSpPr>
            <p:cNvPr id="4" name="组合 3"/>
            <p:cNvGrpSpPr/>
            <p:nvPr/>
          </p:nvGrpSpPr>
          <p:grpSpPr>
            <a:xfrm>
              <a:off x="7956559" y="2487565"/>
              <a:ext cx="1995924" cy="1934528"/>
              <a:chOff x="7952748" y="2958638"/>
              <a:chExt cx="1770416" cy="1740052"/>
            </a:xfrm>
          </p:grpSpPr>
          <p:sp>
            <p:nvSpPr>
              <p:cNvPr id="26" name="文本框 25"/>
              <p:cNvSpPr txBox="1"/>
              <p:nvPr/>
            </p:nvSpPr>
            <p:spPr>
              <a:xfrm>
                <a:off x="7952748" y="4402014"/>
                <a:ext cx="1770416" cy="296676"/>
              </a:xfrm>
              <a:prstGeom prst="rect">
                <a:avLst/>
              </a:prstGeom>
              <a:noFill/>
            </p:spPr>
            <p:txBody>
              <a:bodyPr wrap="square" rtlCol="0">
                <a:spAutoFit/>
              </a:bodyPr>
              <a:lstStyle/>
              <a:p>
                <a:pPr algn="ctr">
                  <a:lnSpc>
                    <a:spcPct val="85000"/>
                  </a:lnSpc>
                </a:pPr>
                <a:r>
                  <a:rPr lang="en-US" altLang="zh-CN" dirty="0">
                    <a:solidFill>
                      <a:schemeClr val="bg1"/>
                    </a:solidFill>
                    <a:latin typeface="Calibri" panose="020F0502020204030204" pitchFamily="34" charset="0"/>
                    <a:cs typeface="Calibri" panose="020F0502020204030204" pitchFamily="34" charset="0"/>
                  </a:rPr>
                  <a:t>Output System</a:t>
                </a:r>
                <a:endParaRPr lang="zh-CN" altLang="en-US" dirty="0">
                  <a:solidFill>
                    <a:schemeClr val="bg1"/>
                  </a:solidFill>
                  <a:latin typeface="Calibri" panose="020F0502020204030204" pitchFamily="34" charset="0"/>
                  <a:cs typeface="Calibri" panose="020F0502020204030204" pitchFamily="34" charset="0"/>
                </a:endParaRPr>
              </a:p>
            </p:txBody>
          </p:sp>
          <p:pic>
            <p:nvPicPr>
              <p:cNvPr id="3" name="图片 2"/>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8117956" y="2958638"/>
                <a:ext cx="1436965" cy="1457144"/>
              </a:xfrm>
              <a:prstGeom prst="rect">
                <a:avLst/>
              </a:prstGeom>
            </p:spPr>
          </p:pic>
        </p:grpSp>
        <p:grpSp>
          <p:nvGrpSpPr>
            <p:cNvPr id="7" name="组合 6"/>
            <p:cNvGrpSpPr/>
            <p:nvPr/>
          </p:nvGrpSpPr>
          <p:grpSpPr>
            <a:xfrm>
              <a:off x="8169125" y="4626334"/>
              <a:ext cx="1688526" cy="1997847"/>
              <a:chOff x="8117956" y="4999061"/>
              <a:chExt cx="1458510" cy="1727904"/>
            </a:xfrm>
          </p:grpSpPr>
          <p:sp>
            <p:nvSpPr>
              <p:cNvPr id="30" name="文本框 29"/>
              <p:cNvSpPr txBox="1"/>
              <p:nvPr/>
            </p:nvSpPr>
            <p:spPr>
              <a:xfrm>
                <a:off x="8136466" y="6407536"/>
                <a:ext cx="1440000" cy="319429"/>
              </a:xfrm>
              <a:prstGeom prst="rect">
                <a:avLst/>
              </a:prstGeom>
              <a:noFill/>
            </p:spPr>
            <p:txBody>
              <a:bodyPr wrap="square" rtlCol="0">
                <a:spAutoFit/>
              </a:bodyPr>
              <a:lstStyle/>
              <a:p>
                <a:pPr algn="ctr"/>
                <a:r>
                  <a:rPr lang="en-US" altLang="zh-CN" dirty="0">
                    <a:solidFill>
                      <a:schemeClr val="bg1"/>
                    </a:solidFill>
                    <a:latin typeface="Calibri" panose="020F0502020204030204" pitchFamily="34" charset="0"/>
                    <a:cs typeface="Calibri" panose="020F0502020204030204" pitchFamily="34" charset="0"/>
                  </a:rPr>
                  <a:t>Chassis</a:t>
                </a:r>
                <a:endParaRPr lang="zh-CN" altLang="en-US" dirty="0">
                  <a:solidFill>
                    <a:schemeClr val="bg1"/>
                  </a:solidFill>
                  <a:latin typeface="Calibri" panose="020F0502020204030204" pitchFamily="34" charset="0"/>
                  <a:cs typeface="Calibri" panose="020F0502020204030204" pitchFamily="34" charset="0"/>
                </a:endParaRPr>
              </a:p>
            </p:txBody>
          </p:sp>
          <p:pic>
            <p:nvPicPr>
              <p:cNvPr id="2" name="图片 1"/>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8117956" y="4999061"/>
                <a:ext cx="1399319" cy="1401111"/>
              </a:xfrm>
              <a:prstGeom prst="rect">
                <a:avLst/>
              </a:prstGeom>
            </p:spPr>
          </p:pic>
        </p:grpSp>
      </p:grpSp>
      <p:grpSp>
        <p:nvGrpSpPr>
          <p:cNvPr id="6" name="组合 5">
            <a:extLst>
              <a:ext uri="{FF2B5EF4-FFF2-40B4-BE49-F238E27FC236}">
                <a16:creationId xmlns:a16="http://schemas.microsoft.com/office/drawing/2014/main" id="{FCA4085B-A817-4E05-BC52-F9F078B614A8}"/>
              </a:ext>
            </a:extLst>
          </p:cNvPr>
          <p:cNvGrpSpPr/>
          <p:nvPr/>
        </p:nvGrpSpPr>
        <p:grpSpPr>
          <a:xfrm>
            <a:off x="812330" y="4346708"/>
            <a:ext cx="1790819" cy="2179252"/>
            <a:chOff x="690859" y="4386326"/>
            <a:chExt cx="1790819" cy="2179252"/>
          </a:xfrm>
        </p:grpSpPr>
        <p:sp>
          <p:nvSpPr>
            <p:cNvPr id="55" name="文本框 54"/>
            <p:cNvSpPr txBox="1"/>
            <p:nvPr/>
          </p:nvSpPr>
          <p:spPr>
            <a:xfrm>
              <a:off x="690859" y="6196246"/>
              <a:ext cx="1790819" cy="369332"/>
            </a:xfrm>
            <a:prstGeom prst="rect">
              <a:avLst/>
            </a:prstGeom>
            <a:noFill/>
          </p:spPr>
          <p:txBody>
            <a:bodyPr wrap="square" rtlCol="0">
              <a:spAutoFit/>
            </a:bodyPr>
            <a:lstStyle/>
            <a:p>
              <a:pPr algn="ctr"/>
              <a:r>
                <a:rPr lang="en-US" altLang="zh-CN" dirty="0">
                  <a:solidFill>
                    <a:schemeClr val="bg1"/>
                  </a:solidFill>
                </a:rPr>
                <a:t>User Interface</a:t>
              </a:r>
              <a:endParaRPr lang="zh-CN" altLang="en-US" dirty="0">
                <a:solidFill>
                  <a:schemeClr val="bg1"/>
                </a:solidFill>
              </a:endParaRPr>
            </a:p>
          </p:txBody>
        </p:sp>
        <p:pic>
          <p:nvPicPr>
            <p:cNvPr id="8" name="图片 7"/>
            <p:cNvPicPr>
              <a:picLocks noChangeAspect="1"/>
            </p:cNvPicPr>
            <p:nvPr/>
          </p:nvPicPr>
          <p:blipFill rotWithShape="1">
            <a:blip r:embed="rId9"/>
            <a:srcRect l="29121" r="7300"/>
            <a:stretch/>
          </p:blipFill>
          <p:spPr>
            <a:xfrm>
              <a:off x="886450" y="4386326"/>
              <a:ext cx="1399638" cy="1813733"/>
            </a:xfrm>
            <a:prstGeom prst="rect">
              <a:avLst/>
            </a:prstGeom>
          </p:spPr>
        </p:pic>
      </p:grpSp>
      <p:grpSp>
        <p:nvGrpSpPr>
          <p:cNvPr id="29" name="组合 28">
            <a:extLst>
              <a:ext uri="{FF2B5EF4-FFF2-40B4-BE49-F238E27FC236}">
                <a16:creationId xmlns:a16="http://schemas.microsoft.com/office/drawing/2014/main" id="{81AC1AB2-FD08-4877-96CD-59A192607B86}"/>
              </a:ext>
            </a:extLst>
          </p:cNvPr>
          <p:cNvGrpSpPr/>
          <p:nvPr/>
        </p:nvGrpSpPr>
        <p:grpSpPr>
          <a:xfrm>
            <a:off x="6497884" y="1136190"/>
            <a:ext cx="4806242" cy="728196"/>
            <a:chOff x="6497884" y="1136190"/>
            <a:chExt cx="4806242" cy="728196"/>
          </a:xfrm>
        </p:grpSpPr>
        <p:cxnSp>
          <p:nvCxnSpPr>
            <p:cNvPr id="48" name="直接箭头连接符 47"/>
            <p:cNvCxnSpPr>
              <a:cxnSpLocks/>
            </p:cNvCxnSpPr>
            <p:nvPr/>
          </p:nvCxnSpPr>
          <p:spPr>
            <a:xfrm flipV="1">
              <a:off x="6497884" y="1493180"/>
              <a:ext cx="1026116" cy="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011109" y="1136190"/>
              <a:ext cx="2293017" cy="646331"/>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Video Call</a:t>
              </a:r>
            </a:p>
            <a:p>
              <a:r>
                <a:rPr lang="en-US" altLang="zh-CN" dirty="0">
                  <a:solidFill>
                    <a:schemeClr val="bg1"/>
                  </a:solidFill>
                  <a:latin typeface="Calibri" panose="020F0502020204030204" pitchFamily="34" charset="0"/>
                  <a:cs typeface="Calibri" panose="020F0502020204030204" pitchFamily="34" charset="0"/>
                </a:rPr>
                <a:t>Navigation</a:t>
              </a:r>
            </a:p>
          </p:txBody>
        </p:sp>
        <p:pic>
          <p:nvPicPr>
            <p:cNvPr id="15" name="图片 14">
              <a:extLst>
                <a:ext uri="{FF2B5EF4-FFF2-40B4-BE49-F238E27FC236}">
                  <a16:creationId xmlns:a16="http://schemas.microsoft.com/office/drawing/2014/main" id="{A03B6204-7E2B-4EB4-B7F7-8F64C85F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5384" y="1156500"/>
              <a:ext cx="1178630" cy="707886"/>
            </a:xfrm>
            <a:prstGeom prst="rect">
              <a:avLst/>
            </a:prstGeom>
          </p:spPr>
        </p:pic>
      </p:grpSp>
    </p:spTree>
    <p:extLst>
      <p:ext uri="{BB962C8B-B14F-4D97-AF65-F5344CB8AC3E}">
        <p14:creationId xmlns:p14="http://schemas.microsoft.com/office/powerpoint/2010/main" val="207952856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500"/>
                            </p:stCondLst>
                            <p:childTnLst>
                              <p:par>
                                <p:cTn id="26" presetID="10" presetClass="entr" presetSubtype="0" fill="hold" nodeType="afterEffect">
                                  <p:stCondLst>
                                    <p:cond delay="7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1750"/>
                            </p:stCondLst>
                            <p:childTnLst>
                              <p:par>
                                <p:cTn id="30" presetID="10" presetClass="entr" presetSubtype="0" fill="hold" nodeType="afterEffect">
                                  <p:stCondLst>
                                    <p:cond delay="75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C16495E9-BA1B-48E0-B320-B805B724E5DF}"/>
              </a:ext>
            </a:extLst>
          </p:cNvPr>
          <p:cNvPicPr>
            <a:picLocks noChangeAspect="1"/>
          </p:cNvPicPr>
          <p:nvPr/>
        </p:nvPicPr>
        <p:blipFill>
          <a:blip r:embed="rId3"/>
          <a:stretch>
            <a:fillRect/>
          </a:stretch>
        </p:blipFill>
        <p:spPr>
          <a:xfrm>
            <a:off x="10951200" y="5836340"/>
            <a:ext cx="1086598" cy="877470"/>
          </a:xfrm>
          <a:prstGeom prst="rect">
            <a:avLst/>
          </a:prstGeom>
        </p:spPr>
      </p:pic>
      <p:sp>
        <p:nvSpPr>
          <p:cNvPr id="2" name="箭头: 下 1">
            <a:extLst>
              <a:ext uri="{FF2B5EF4-FFF2-40B4-BE49-F238E27FC236}">
                <a16:creationId xmlns:a16="http://schemas.microsoft.com/office/drawing/2014/main" id="{9764600A-2BFA-4CAA-8E88-AE54EB0FAB45}"/>
              </a:ext>
            </a:extLst>
          </p:cNvPr>
          <p:cNvSpPr/>
          <p:nvPr/>
        </p:nvSpPr>
        <p:spPr>
          <a:xfrm>
            <a:off x="783002" y="825124"/>
            <a:ext cx="396000" cy="577727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9AB51C00-122B-4AFF-8EB0-C8991F98C71A}"/>
              </a:ext>
            </a:extLst>
          </p:cNvPr>
          <p:cNvSpPr txBox="1"/>
          <p:nvPr/>
        </p:nvSpPr>
        <p:spPr>
          <a:xfrm>
            <a:off x="760173" y="11723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Content</a:t>
            </a:r>
            <a:endParaRPr lang="zh-CN" altLang="en-US" dirty="0"/>
          </a:p>
        </p:txBody>
      </p:sp>
      <p:sp>
        <p:nvSpPr>
          <p:cNvPr id="18" name="文本框 17">
            <a:extLst>
              <a:ext uri="{FF2B5EF4-FFF2-40B4-BE49-F238E27FC236}">
                <a16:creationId xmlns:a16="http://schemas.microsoft.com/office/drawing/2014/main" id="{05B862FD-8365-49F3-BA5E-F9444B0ABEEF}"/>
              </a:ext>
            </a:extLst>
          </p:cNvPr>
          <p:cNvSpPr txBox="1"/>
          <p:nvPr/>
        </p:nvSpPr>
        <p:spPr>
          <a:xfrm>
            <a:off x="5105402" y="1011235"/>
            <a:ext cx="5968198"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Mechanic Design</a:t>
            </a:r>
          </a:p>
          <a:p>
            <a:pPr marL="457200" indent="-457200">
              <a:buFont typeface="Arial" panose="020B0604020202020204" pitchFamily="34" charset="0"/>
              <a:buChar char="•"/>
            </a:pPr>
            <a:endParaRPr lang="en-US" altLang="zh-CN" sz="4000" b="1" dirty="0">
              <a:solidFill>
                <a:schemeClr val="bg1"/>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Circuit Design</a:t>
            </a:r>
          </a:p>
          <a:p>
            <a:pPr marL="457200" indent="-457200">
              <a:buFont typeface="Arial" panose="020B0604020202020204" pitchFamily="34" charset="0"/>
              <a:buChar char="•"/>
            </a:pPr>
            <a:endParaRPr lang="en-US" altLang="zh-CN" sz="4000" b="1" dirty="0">
              <a:solidFill>
                <a:schemeClr val="bg1"/>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Cost Estimate</a:t>
            </a:r>
          </a:p>
          <a:p>
            <a:pPr marL="457200" indent="-457200">
              <a:buFont typeface="Arial" panose="020B0604020202020204" pitchFamily="34" charset="0"/>
              <a:buChar char="•"/>
            </a:pPr>
            <a:endParaRPr lang="en-US" altLang="zh-CN" sz="4000" b="1" dirty="0">
              <a:solidFill>
                <a:schemeClr val="bg1"/>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altLang="zh-CN" sz="4000" b="1" dirty="0">
                <a:solidFill>
                  <a:schemeClr val="bg1"/>
                </a:solidFill>
                <a:latin typeface="Calibri" panose="020F0502020204030204" pitchFamily="34" charset="0"/>
                <a:cs typeface="Calibri" panose="020F0502020204030204" pitchFamily="34" charset="0"/>
              </a:rPr>
              <a:t>Prototype Video Demo</a:t>
            </a:r>
            <a:endParaRPr lang="zh-CN" altLang="en-US" sz="4000" b="1" dirty="0">
              <a:solidFill>
                <a:schemeClr val="bg1"/>
              </a:solidFill>
              <a:latin typeface="Calibri" panose="020F0502020204030204" pitchFamily="34" charset="0"/>
              <a:cs typeface="Calibri" panose="020F0502020204030204" pitchFamily="34" charset="0"/>
            </a:endParaRPr>
          </a:p>
        </p:txBody>
      </p:sp>
      <p:sp>
        <p:nvSpPr>
          <p:cNvPr id="20" name="椭圆 19">
            <a:extLst>
              <a:ext uri="{FF2B5EF4-FFF2-40B4-BE49-F238E27FC236}">
                <a16:creationId xmlns:a16="http://schemas.microsoft.com/office/drawing/2014/main" id="{C15C728D-AC73-4EBE-A6E1-0388688F9E1D}"/>
              </a:ext>
            </a:extLst>
          </p:cNvPr>
          <p:cNvSpPr/>
          <p:nvPr/>
        </p:nvSpPr>
        <p:spPr>
          <a:xfrm>
            <a:off x="1551217" y="1530952"/>
            <a:ext cx="3361772" cy="336177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5000" b="1" dirty="0">
                <a:solidFill>
                  <a:srgbClr val="111E33"/>
                </a:solidFill>
                <a:latin typeface="Calibri" panose="020F0502020204030204" pitchFamily="34" charset="0"/>
                <a:cs typeface="Calibri" panose="020F0502020204030204" pitchFamily="34" charset="0"/>
              </a:rPr>
              <a:t>Validation</a:t>
            </a:r>
            <a:endParaRPr lang="zh-CN" altLang="en-US" sz="5000" b="1" dirty="0">
              <a:solidFill>
                <a:srgbClr val="111E33"/>
              </a:solidFill>
              <a:latin typeface="Calibri" panose="020F0502020204030204" pitchFamily="34" charset="0"/>
              <a:cs typeface="Calibri" panose="020F0502020204030204" pitchFamily="34" charset="0"/>
            </a:endParaRPr>
          </a:p>
        </p:txBody>
      </p:sp>
      <p:sp>
        <p:nvSpPr>
          <p:cNvPr id="24" name="椭圆 23">
            <a:extLst>
              <a:ext uri="{FF2B5EF4-FFF2-40B4-BE49-F238E27FC236}">
                <a16:creationId xmlns:a16="http://schemas.microsoft.com/office/drawing/2014/main" id="{F05667E0-11FB-4080-B5DA-FF42919D6825}"/>
              </a:ext>
            </a:extLst>
          </p:cNvPr>
          <p:cNvSpPr/>
          <p:nvPr/>
        </p:nvSpPr>
        <p:spPr>
          <a:xfrm>
            <a:off x="1442266" y="852441"/>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Intro</a:t>
            </a:r>
            <a:endParaRPr lang="zh-CN" altLang="en-US" sz="1200" dirty="0">
              <a:solidFill>
                <a:srgbClr val="111E33"/>
              </a:solidFill>
              <a:latin typeface="Calibri" panose="020F0502020204030204" pitchFamily="34" charset="0"/>
              <a:cs typeface="Calibri" panose="020F0502020204030204" pitchFamily="34" charset="0"/>
            </a:endParaRPr>
          </a:p>
        </p:txBody>
      </p:sp>
      <p:sp>
        <p:nvSpPr>
          <p:cNvPr id="26" name="椭圆 25">
            <a:extLst>
              <a:ext uri="{FF2B5EF4-FFF2-40B4-BE49-F238E27FC236}">
                <a16:creationId xmlns:a16="http://schemas.microsoft.com/office/drawing/2014/main" id="{AC481DA9-6661-4E4C-943B-373A7EAD2FDA}"/>
              </a:ext>
            </a:extLst>
          </p:cNvPr>
          <p:cNvSpPr/>
          <p:nvPr/>
        </p:nvSpPr>
        <p:spPr>
          <a:xfrm>
            <a:off x="1499865" y="4810800"/>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Application</a:t>
            </a:r>
            <a:endParaRPr lang="zh-CN" altLang="en-US" sz="1200" dirty="0">
              <a:solidFill>
                <a:srgbClr val="111E33"/>
              </a:solidFill>
              <a:latin typeface="Calibri" panose="020F0502020204030204" pitchFamily="34" charset="0"/>
              <a:cs typeface="Calibri" panose="020F0502020204030204" pitchFamily="34" charset="0"/>
            </a:endParaRPr>
          </a:p>
        </p:txBody>
      </p:sp>
      <p:sp>
        <p:nvSpPr>
          <p:cNvPr id="27" name="椭圆 26">
            <a:extLst>
              <a:ext uri="{FF2B5EF4-FFF2-40B4-BE49-F238E27FC236}">
                <a16:creationId xmlns:a16="http://schemas.microsoft.com/office/drawing/2014/main" id="{F0673925-293C-48CF-ACCB-9A6D453C7F73}"/>
              </a:ext>
            </a:extLst>
          </p:cNvPr>
          <p:cNvSpPr/>
          <p:nvPr/>
        </p:nvSpPr>
        <p:spPr>
          <a:xfrm>
            <a:off x="1499865" y="5762400"/>
            <a:ext cx="760435" cy="7604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200" dirty="0">
                <a:solidFill>
                  <a:srgbClr val="111E33"/>
                </a:solidFill>
                <a:latin typeface="Calibri" panose="020F0502020204030204" pitchFamily="34" charset="0"/>
                <a:cs typeface="Calibri" panose="020F0502020204030204" pitchFamily="34" charset="0"/>
              </a:rPr>
              <a:t>Business </a:t>
            </a:r>
          </a:p>
          <a:p>
            <a:pPr algn="ctr"/>
            <a:r>
              <a:rPr lang="en-US" altLang="zh-CN" sz="1200" dirty="0">
                <a:solidFill>
                  <a:srgbClr val="111E33"/>
                </a:solidFill>
                <a:latin typeface="Calibri" panose="020F0502020204030204" pitchFamily="34" charset="0"/>
                <a:cs typeface="Calibri" panose="020F0502020204030204" pitchFamily="34" charset="0"/>
              </a:rPr>
              <a:t>model</a:t>
            </a:r>
            <a:endParaRPr lang="zh-CN" altLang="en-US" sz="1200" dirty="0">
              <a:solidFill>
                <a:srgbClr val="111E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157180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DBDBF370-6FA7-4852-9F3A-E4FFEEFA42CE}"/>
              </a:ext>
            </a:extLst>
          </p:cNvPr>
          <p:cNvGrpSpPr/>
          <p:nvPr/>
        </p:nvGrpSpPr>
        <p:grpSpPr>
          <a:xfrm>
            <a:off x="5901600" y="912351"/>
            <a:ext cx="5684520" cy="4521166"/>
            <a:chOff x="6564537" y="3414841"/>
            <a:chExt cx="5171359" cy="4113023"/>
          </a:xfrm>
        </p:grpSpPr>
        <p:pic>
          <p:nvPicPr>
            <p:cNvPr id="10" name="图片 9">
              <a:extLst>
                <a:ext uri="{FF2B5EF4-FFF2-40B4-BE49-F238E27FC236}">
                  <a16:creationId xmlns:a16="http://schemas.microsoft.com/office/drawing/2014/main" id="{23C34AA9-EEA8-41A3-9F1C-F1DEFEDB1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537" y="3414841"/>
              <a:ext cx="5171359" cy="3669591"/>
            </a:xfrm>
            <a:prstGeom prst="rect">
              <a:avLst/>
            </a:prstGeom>
          </p:spPr>
        </p:pic>
        <p:sp>
          <p:nvSpPr>
            <p:cNvPr id="11" name="文本框 10">
              <a:extLst>
                <a:ext uri="{FF2B5EF4-FFF2-40B4-BE49-F238E27FC236}">
                  <a16:creationId xmlns:a16="http://schemas.microsoft.com/office/drawing/2014/main" id="{86F4BD0F-88C0-44DF-BF98-5FE18B9AD616}"/>
                </a:ext>
              </a:extLst>
            </p:cNvPr>
            <p:cNvSpPr txBox="1"/>
            <p:nvPr/>
          </p:nvSpPr>
          <p:spPr>
            <a:xfrm>
              <a:off x="7261883" y="7084431"/>
              <a:ext cx="3776665" cy="443433"/>
            </a:xfrm>
            <a:prstGeom prst="rect">
              <a:avLst/>
            </a:prstGeom>
            <a:noFill/>
          </p:spPr>
          <p:txBody>
            <a:bodyPr wrap="square" rtlCol="0">
              <a:spAutoFit/>
            </a:bodyPr>
            <a:lstStyle/>
            <a:p>
              <a:pPr algn="ctr"/>
              <a:r>
                <a:rPr lang="en-US" altLang="zh-CN" dirty="0">
                  <a:solidFill>
                    <a:schemeClr val="bg1"/>
                  </a:solidFill>
                  <a:latin typeface="Calibri" panose="020F0502020204030204" pitchFamily="34" charset="0"/>
                  <a:cs typeface="Calibri" panose="020F0502020204030204" pitchFamily="34" charset="0"/>
                </a:rPr>
                <a:t>Explosion View of Chassis</a:t>
              </a:r>
              <a:endParaRPr lang="zh-CN" altLang="en-US" dirty="0">
                <a:solidFill>
                  <a:schemeClr val="bg1"/>
                </a:solidFill>
                <a:latin typeface="Calibri" panose="020F0502020204030204" pitchFamily="34" charset="0"/>
                <a:cs typeface="Calibri" panose="020F0502020204030204" pitchFamily="34" charset="0"/>
              </a:endParaRPr>
            </a:p>
          </p:txBody>
        </p:sp>
      </p:grpSp>
      <p:sp>
        <p:nvSpPr>
          <p:cNvPr id="13" name="标题 1">
            <a:extLst>
              <a:ext uri="{FF2B5EF4-FFF2-40B4-BE49-F238E27FC236}">
                <a16:creationId xmlns:a16="http://schemas.microsoft.com/office/drawing/2014/main" id="{3AEA14B4-2EED-44DE-ACFB-9A8FB69261F6}"/>
              </a:ext>
            </a:extLst>
          </p:cNvPr>
          <p:cNvSpPr>
            <a:spLocks noGrp="1"/>
          </p:cNvSpPr>
          <p:nvPr>
            <p:ph type="ctrTitle"/>
          </p:nvPr>
        </p:nvSpPr>
        <p:spPr>
          <a:xfrm>
            <a:off x="520610" y="266020"/>
            <a:ext cx="9156244" cy="646331"/>
          </a:xfrm>
        </p:spPr>
        <p:txBody>
          <a:bodyPr>
            <a:spAutoFit/>
          </a:bodyPr>
          <a:lstStyle/>
          <a:p>
            <a:pPr algn="l"/>
            <a:r>
              <a:rPr lang="en-US" altLang="zh-CN" sz="4000" b="1" dirty="0">
                <a:solidFill>
                  <a:srgbClr val="FEC70B"/>
                </a:solidFill>
                <a:latin typeface="Calibri" panose="020F0502020204030204" pitchFamily="34" charset="0"/>
                <a:ea typeface="+mn-ea"/>
                <a:cs typeface="Calibri" panose="020F0502020204030204" pitchFamily="34" charset="0"/>
              </a:rPr>
              <a:t>Robot Mechanical Design</a:t>
            </a:r>
            <a:endParaRPr lang="zh-CN" altLang="en-US" sz="4000" b="1" dirty="0">
              <a:solidFill>
                <a:srgbClr val="FEC70B"/>
              </a:solidFill>
              <a:latin typeface="Calibri" panose="020F0502020204030204" pitchFamily="34" charset="0"/>
              <a:ea typeface="+mn-ea"/>
              <a:cs typeface="Calibri" panose="020F0502020204030204" pitchFamily="34" charset="0"/>
            </a:endParaRPr>
          </a:p>
        </p:txBody>
      </p:sp>
      <p:grpSp>
        <p:nvGrpSpPr>
          <p:cNvPr id="14" name="组合 13">
            <a:extLst>
              <a:ext uri="{FF2B5EF4-FFF2-40B4-BE49-F238E27FC236}">
                <a16:creationId xmlns:a16="http://schemas.microsoft.com/office/drawing/2014/main" id="{9D51AC98-26CC-408B-AF8B-3A0FF47D377B}"/>
              </a:ext>
            </a:extLst>
          </p:cNvPr>
          <p:cNvGrpSpPr/>
          <p:nvPr/>
        </p:nvGrpSpPr>
        <p:grpSpPr>
          <a:xfrm>
            <a:off x="900339" y="912351"/>
            <a:ext cx="4791801" cy="5760108"/>
            <a:chOff x="1189961" y="892552"/>
            <a:chExt cx="4735351" cy="5692250"/>
          </a:xfrm>
        </p:grpSpPr>
        <p:sp>
          <p:nvSpPr>
            <p:cNvPr id="15" name="文本框 14">
              <a:extLst>
                <a:ext uri="{FF2B5EF4-FFF2-40B4-BE49-F238E27FC236}">
                  <a16:creationId xmlns:a16="http://schemas.microsoft.com/office/drawing/2014/main" id="{D6A54E21-12D2-4673-8403-D96515E50066}"/>
                </a:ext>
              </a:extLst>
            </p:cNvPr>
            <p:cNvSpPr txBox="1"/>
            <p:nvPr/>
          </p:nvSpPr>
          <p:spPr>
            <a:xfrm>
              <a:off x="1189961" y="6219821"/>
              <a:ext cx="4735351" cy="364981"/>
            </a:xfrm>
            <a:prstGeom prst="rect">
              <a:avLst/>
            </a:prstGeom>
            <a:noFill/>
          </p:spPr>
          <p:txBody>
            <a:bodyPr wrap="square" rtlCol="0">
              <a:spAutoFit/>
            </a:bodyPr>
            <a:lstStyle/>
            <a:p>
              <a:pPr algn="ctr"/>
              <a:r>
                <a:rPr lang="en-US" altLang="zh-CN" dirty="0">
                  <a:solidFill>
                    <a:schemeClr val="bg1"/>
                  </a:solidFill>
                  <a:latin typeface="Calibri" panose="020F0502020204030204" pitchFamily="34" charset="0"/>
                  <a:cs typeface="Calibri" panose="020F0502020204030204" pitchFamily="34" charset="0"/>
                </a:rPr>
                <a:t>Explosion View of Medicine Dispenser </a:t>
              </a:r>
              <a:endParaRPr lang="zh-CN" altLang="en-US" dirty="0">
                <a:solidFill>
                  <a:schemeClr val="bg1"/>
                </a:solidFill>
                <a:latin typeface="Calibri" panose="020F0502020204030204" pitchFamily="34" charset="0"/>
                <a:cs typeface="Calibri" panose="020F0502020204030204" pitchFamily="34" charset="0"/>
              </a:endParaRPr>
            </a:p>
          </p:txBody>
        </p:sp>
        <p:pic>
          <p:nvPicPr>
            <p:cNvPr id="16" name="图片 15">
              <a:extLst>
                <a:ext uri="{FF2B5EF4-FFF2-40B4-BE49-F238E27FC236}">
                  <a16:creationId xmlns:a16="http://schemas.microsoft.com/office/drawing/2014/main" id="{CFEC72C9-55A9-468F-8954-E4FDBC44A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9961" y="892552"/>
              <a:ext cx="4735351" cy="5327269"/>
            </a:xfrm>
            <a:prstGeom prst="rect">
              <a:avLst/>
            </a:prstGeom>
          </p:spPr>
        </p:pic>
      </p:grpSp>
      <p:pic>
        <p:nvPicPr>
          <p:cNvPr id="9" name="图片 8">
            <a:extLst>
              <a:ext uri="{FF2B5EF4-FFF2-40B4-BE49-F238E27FC236}">
                <a16:creationId xmlns:a16="http://schemas.microsoft.com/office/drawing/2014/main" id="{5514C4F9-FD62-48FA-A632-23E74CDD304A}"/>
              </a:ext>
            </a:extLst>
          </p:cNvPr>
          <p:cNvPicPr>
            <a:picLocks noChangeAspect="1"/>
          </p:cNvPicPr>
          <p:nvPr/>
        </p:nvPicPr>
        <p:blipFill>
          <a:blip r:embed="rId5"/>
          <a:stretch>
            <a:fillRect/>
          </a:stretch>
        </p:blipFill>
        <p:spPr>
          <a:xfrm>
            <a:off x="10951200" y="5836340"/>
            <a:ext cx="1086598" cy="877470"/>
          </a:xfrm>
          <a:prstGeom prst="rect">
            <a:avLst/>
          </a:prstGeom>
        </p:spPr>
      </p:pic>
      <p:sp>
        <p:nvSpPr>
          <p:cNvPr id="2" name="矩形 1">
            <a:extLst>
              <a:ext uri="{FF2B5EF4-FFF2-40B4-BE49-F238E27FC236}">
                <a16:creationId xmlns:a16="http://schemas.microsoft.com/office/drawing/2014/main" id="{8C001B87-CB28-403D-956C-92B7EF4EF09E}"/>
              </a:ext>
            </a:extLst>
          </p:cNvPr>
          <p:cNvSpPr/>
          <p:nvPr/>
        </p:nvSpPr>
        <p:spPr>
          <a:xfrm>
            <a:off x="6096000" y="5420841"/>
            <a:ext cx="4871334" cy="830997"/>
          </a:xfrm>
          <a:prstGeom prst="rect">
            <a:avLst/>
          </a:prstGeom>
        </p:spPr>
        <p:txBody>
          <a:bodyPr wrap="none">
            <a:spAutoFit/>
          </a:bodyPr>
          <a:lstStyle/>
          <a:p>
            <a:pPr marL="342900" indent="-342900">
              <a:buFont typeface="Arial" panose="020B0604020202020204" pitchFamily="34" charset="0"/>
              <a:buChar char="•"/>
            </a:pPr>
            <a:r>
              <a:rPr lang="en-US" altLang="zh-CN" sz="2400" b="1" dirty="0">
                <a:solidFill>
                  <a:srgbClr val="FF0000"/>
                </a:solidFill>
                <a:latin typeface="Calibri" panose="020F0502020204030204" pitchFamily="34" charset="0"/>
                <a:cs typeface="Calibri" panose="020F0502020204030204" pitchFamily="34" charset="0"/>
              </a:rPr>
              <a:t>Mainly 3D-printed</a:t>
            </a:r>
          </a:p>
          <a:p>
            <a:pPr marL="342900" indent="-342900">
              <a:buFont typeface="Arial" panose="020B0604020202020204" pitchFamily="34" charset="0"/>
              <a:buChar char="•"/>
            </a:pPr>
            <a:r>
              <a:rPr lang="en-US" altLang="zh-CN" sz="2400" b="1" dirty="0">
                <a:solidFill>
                  <a:srgbClr val="FF0000"/>
                </a:solidFill>
                <a:latin typeface="Calibri" panose="020F0502020204030204" pitchFamily="34" charset="0"/>
                <a:cs typeface="Calibri" panose="020F0502020204030204" pitchFamily="34" charset="0"/>
              </a:rPr>
              <a:t>Easy to modify for other functions</a:t>
            </a:r>
          </a:p>
        </p:txBody>
      </p:sp>
    </p:spTree>
    <p:extLst>
      <p:ext uri="{BB962C8B-B14F-4D97-AF65-F5344CB8AC3E}">
        <p14:creationId xmlns:p14="http://schemas.microsoft.com/office/powerpoint/2010/main" val="374219489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D31EE57-D9CF-4D74-BB6D-37140CEE0964}"/>
              </a:ext>
            </a:extLst>
          </p:cNvPr>
          <p:cNvPicPr>
            <a:picLocks noChangeAspect="1"/>
          </p:cNvPicPr>
          <p:nvPr/>
        </p:nvPicPr>
        <p:blipFill>
          <a:blip r:embed="rId3"/>
          <a:stretch>
            <a:fillRect/>
          </a:stretch>
        </p:blipFill>
        <p:spPr>
          <a:xfrm>
            <a:off x="-154202" y="-144189"/>
            <a:ext cx="12192000" cy="6857999"/>
          </a:xfrm>
          <a:prstGeom prst="rect">
            <a:avLst/>
          </a:prstGeom>
        </p:spPr>
      </p:pic>
      <p:grpSp>
        <p:nvGrpSpPr>
          <p:cNvPr id="9" name="组合 8">
            <a:extLst>
              <a:ext uri="{FF2B5EF4-FFF2-40B4-BE49-F238E27FC236}">
                <a16:creationId xmlns:a16="http://schemas.microsoft.com/office/drawing/2014/main" id="{CD0962A4-3A31-4258-82A3-137FD0E55580}"/>
              </a:ext>
            </a:extLst>
          </p:cNvPr>
          <p:cNvGrpSpPr/>
          <p:nvPr/>
        </p:nvGrpSpPr>
        <p:grpSpPr>
          <a:xfrm>
            <a:off x="8032899" y="1277008"/>
            <a:ext cx="3072253" cy="4554991"/>
            <a:chOff x="1395776" y="943953"/>
            <a:chExt cx="3965539" cy="5934650"/>
          </a:xfrm>
        </p:grpSpPr>
        <p:sp>
          <p:nvSpPr>
            <p:cNvPr id="10" name="文本框 7">
              <a:extLst>
                <a:ext uri="{FF2B5EF4-FFF2-40B4-BE49-F238E27FC236}">
                  <a16:creationId xmlns:a16="http://schemas.microsoft.com/office/drawing/2014/main" id="{626D7C35-9ED8-4A0C-95E3-380E1E891EEB}"/>
                </a:ext>
              </a:extLst>
            </p:cNvPr>
            <p:cNvSpPr txBox="1"/>
            <p:nvPr/>
          </p:nvSpPr>
          <p:spPr>
            <a:xfrm>
              <a:off x="1395776" y="6455561"/>
              <a:ext cx="3965539" cy="423042"/>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Calibri" panose="020F0502020204030204" pitchFamily="34" charset="0"/>
                  <a:cs typeface="Calibri" panose="020F0502020204030204" pitchFamily="34" charset="0"/>
                </a:rPr>
                <a:t>Overall View for the Robot</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11" name="图片 10">
              <a:extLst>
                <a:ext uri="{FF2B5EF4-FFF2-40B4-BE49-F238E27FC236}">
                  <a16:creationId xmlns:a16="http://schemas.microsoft.com/office/drawing/2014/main" id="{982B814F-63EA-4AAE-B685-C5FEB3F14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777" y="943953"/>
              <a:ext cx="3965538" cy="5493314"/>
            </a:xfrm>
            <a:prstGeom prst="rect">
              <a:avLst/>
            </a:prstGeom>
          </p:spPr>
        </p:pic>
      </p:grpSp>
      <p:sp>
        <p:nvSpPr>
          <p:cNvPr id="19" name="文本框 18">
            <a:extLst>
              <a:ext uri="{FF2B5EF4-FFF2-40B4-BE49-F238E27FC236}">
                <a16:creationId xmlns:a16="http://schemas.microsoft.com/office/drawing/2014/main" id="{2D68F4F1-4CF1-410C-9217-6798C12370F3}"/>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Robot Circuit Design</a:t>
            </a:r>
            <a:endParaRPr lang="zh-CN" altLang="en-US" dirty="0"/>
          </a:p>
        </p:txBody>
      </p:sp>
      <p:grpSp>
        <p:nvGrpSpPr>
          <p:cNvPr id="18" name="组合 17">
            <a:extLst>
              <a:ext uri="{FF2B5EF4-FFF2-40B4-BE49-F238E27FC236}">
                <a16:creationId xmlns:a16="http://schemas.microsoft.com/office/drawing/2014/main" id="{6CDB5A8F-2241-4DF5-B931-E46CEAFF2D9D}"/>
              </a:ext>
            </a:extLst>
          </p:cNvPr>
          <p:cNvGrpSpPr/>
          <p:nvPr/>
        </p:nvGrpSpPr>
        <p:grpSpPr>
          <a:xfrm>
            <a:off x="433499" y="1575789"/>
            <a:ext cx="5667259" cy="4512839"/>
            <a:chOff x="433499" y="1575789"/>
            <a:chExt cx="5667259" cy="4512839"/>
          </a:xfrm>
        </p:grpSpPr>
        <p:pic>
          <p:nvPicPr>
            <p:cNvPr id="4" name="图片 3"/>
            <p:cNvPicPr>
              <a:picLocks noChangeAspect="1"/>
            </p:cNvPicPr>
            <p:nvPr/>
          </p:nvPicPr>
          <p:blipFill>
            <a:blip r:embed="rId5"/>
            <a:stretch>
              <a:fillRect/>
            </a:stretch>
          </p:blipFill>
          <p:spPr>
            <a:xfrm>
              <a:off x="433499" y="1575789"/>
              <a:ext cx="5667259" cy="4061607"/>
            </a:xfrm>
            <a:prstGeom prst="rect">
              <a:avLst/>
            </a:prstGeom>
          </p:spPr>
        </p:pic>
        <p:sp>
          <p:nvSpPr>
            <p:cNvPr id="20" name="文本框 7">
              <a:extLst>
                <a:ext uri="{FF2B5EF4-FFF2-40B4-BE49-F238E27FC236}">
                  <a16:creationId xmlns:a16="http://schemas.microsoft.com/office/drawing/2014/main" id="{9529E70C-E8A4-44DB-9F65-E476E9265EAD}"/>
                </a:ext>
              </a:extLst>
            </p:cNvPr>
            <p:cNvSpPr txBox="1"/>
            <p:nvPr/>
          </p:nvSpPr>
          <p:spPr>
            <a:xfrm>
              <a:off x="1374216" y="5688518"/>
              <a:ext cx="3785824" cy="400110"/>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000" dirty="0">
                  <a:solidFill>
                    <a:schemeClr val="bg1"/>
                  </a:solidFill>
                  <a:latin typeface="Calibri" panose="020F0502020204030204" pitchFamily="34" charset="0"/>
                  <a:cs typeface="Calibri" panose="020F0502020204030204" pitchFamily="34" charset="0"/>
                </a:rPr>
                <a:t>Robot Circuit Design</a:t>
              </a:r>
              <a:endParaRPr lang="zh-CN" altLang="en-US" sz="2000" dirty="0">
                <a:solidFill>
                  <a:schemeClr val="bg1"/>
                </a:solidFill>
                <a:latin typeface="Calibri" panose="020F0502020204030204" pitchFamily="34" charset="0"/>
                <a:cs typeface="Calibri" panose="020F0502020204030204" pitchFamily="34" charset="0"/>
              </a:endParaRPr>
            </a:p>
          </p:txBody>
        </p:sp>
      </p:grpSp>
      <p:grpSp>
        <p:nvGrpSpPr>
          <p:cNvPr id="7" name="组合 6">
            <a:extLst>
              <a:ext uri="{FF2B5EF4-FFF2-40B4-BE49-F238E27FC236}">
                <a16:creationId xmlns:a16="http://schemas.microsoft.com/office/drawing/2014/main" id="{49F7E75D-0106-47AB-BEB1-7B50BFDDFA01}"/>
              </a:ext>
            </a:extLst>
          </p:cNvPr>
          <p:cNvGrpSpPr/>
          <p:nvPr/>
        </p:nvGrpSpPr>
        <p:grpSpPr>
          <a:xfrm>
            <a:off x="6096000" y="3125892"/>
            <a:ext cx="2453410" cy="1973950"/>
            <a:chOff x="6096000" y="3125892"/>
            <a:chExt cx="2453410" cy="1973950"/>
          </a:xfrm>
        </p:grpSpPr>
        <p:sp>
          <p:nvSpPr>
            <p:cNvPr id="3" name="文本框 2">
              <a:extLst>
                <a:ext uri="{FF2B5EF4-FFF2-40B4-BE49-F238E27FC236}">
                  <a16:creationId xmlns:a16="http://schemas.microsoft.com/office/drawing/2014/main" id="{D4520105-A202-4BC6-86F3-329F6315149A}"/>
                </a:ext>
              </a:extLst>
            </p:cNvPr>
            <p:cNvSpPr txBox="1"/>
            <p:nvPr/>
          </p:nvSpPr>
          <p:spPr>
            <a:xfrm>
              <a:off x="6246435" y="4391956"/>
              <a:ext cx="2181055" cy="707886"/>
            </a:xfrm>
            <a:prstGeom prst="rect">
              <a:avLst/>
            </a:prstGeom>
            <a:noFill/>
          </p:spPr>
          <p:txBody>
            <a:bodyPr wrap="square" rtlCol="0">
              <a:spAutoFit/>
            </a:bodyPr>
            <a:lstStyle/>
            <a:p>
              <a:r>
                <a:rPr lang="en-US" altLang="zh-CN" sz="2000" b="1" dirty="0">
                  <a:solidFill>
                    <a:schemeClr val="bg1"/>
                  </a:solidFill>
                </a:rPr>
                <a:t>Chassis Movement</a:t>
              </a:r>
              <a:endParaRPr lang="zh-CN" altLang="en-US" sz="2000" b="1" dirty="0">
                <a:solidFill>
                  <a:schemeClr val="bg1"/>
                </a:solidFill>
              </a:endParaRPr>
            </a:p>
          </p:txBody>
        </p:sp>
        <p:cxnSp>
          <p:nvCxnSpPr>
            <p:cNvPr id="6" name="直接箭头连接符 5">
              <a:extLst>
                <a:ext uri="{FF2B5EF4-FFF2-40B4-BE49-F238E27FC236}">
                  <a16:creationId xmlns:a16="http://schemas.microsoft.com/office/drawing/2014/main" id="{31484343-4323-4837-91BB-8348E589E13A}"/>
                </a:ext>
              </a:extLst>
            </p:cNvPr>
            <p:cNvCxnSpPr>
              <a:cxnSpLocks/>
            </p:cNvCxnSpPr>
            <p:nvPr/>
          </p:nvCxnSpPr>
          <p:spPr>
            <a:xfrm>
              <a:off x="6096000" y="3125892"/>
              <a:ext cx="2453410" cy="1355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5814C9F-178F-4A0A-85FC-DE02A7D1687B}"/>
              </a:ext>
            </a:extLst>
          </p:cNvPr>
          <p:cNvGrpSpPr/>
          <p:nvPr/>
        </p:nvGrpSpPr>
        <p:grpSpPr>
          <a:xfrm>
            <a:off x="1987200" y="1847507"/>
            <a:ext cx="7070400" cy="1278385"/>
            <a:chOff x="1987200" y="1847507"/>
            <a:chExt cx="7070400" cy="1278385"/>
          </a:xfrm>
        </p:grpSpPr>
        <p:sp>
          <p:nvSpPr>
            <p:cNvPr id="16" name="文本框 15">
              <a:extLst>
                <a:ext uri="{FF2B5EF4-FFF2-40B4-BE49-F238E27FC236}">
                  <a16:creationId xmlns:a16="http://schemas.microsoft.com/office/drawing/2014/main" id="{D6C0CE07-09D8-480D-810A-28B7C8074AFF}"/>
                </a:ext>
              </a:extLst>
            </p:cNvPr>
            <p:cNvSpPr txBox="1"/>
            <p:nvPr/>
          </p:nvSpPr>
          <p:spPr>
            <a:xfrm>
              <a:off x="6368355" y="1847507"/>
              <a:ext cx="2181055" cy="707886"/>
            </a:xfrm>
            <a:prstGeom prst="rect">
              <a:avLst/>
            </a:prstGeom>
            <a:noFill/>
          </p:spPr>
          <p:txBody>
            <a:bodyPr wrap="square" rtlCol="0">
              <a:spAutoFit/>
            </a:bodyPr>
            <a:lstStyle/>
            <a:p>
              <a:r>
                <a:rPr lang="en-US" altLang="zh-CN" sz="2000" b="1" dirty="0">
                  <a:solidFill>
                    <a:schemeClr val="bg1"/>
                  </a:solidFill>
                </a:rPr>
                <a:t>Dispenser Output</a:t>
              </a:r>
              <a:endParaRPr lang="zh-CN" altLang="en-US" sz="2000" b="1" dirty="0">
                <a:solidFill>
                  <a:schemeClr val="bg1"/>
                </a:solidFill>
              </a:endParaRPr>
            </a:p>
          </p:txBody>
        </p:sp>
        <p:cxnSp>
          <p:nvCxnSpPr>
            <p:cNvPr id="14" name="直接箭头连接符 13">
              <a:extLst>
                <a:ext uri="{FF2B5EF4-FFF2-40B4-BE49-F238E27FC236}">
                  <a16:creationId xmlns:a16="http://schemas.microsoft.com/office/drawing/2014/main" id="{487DE653-3E70-40A0-A66D-7C431FD7F37A}"/>
                </a:ext>
              </a:extLst>
            </p:cNvPr>
            <p:cNvCxnSpPr>
              <a:cxnSpLocks/>
            </p:cNvCxnSpPr>
            <p:nvPr/>
          </p:nvCxnSpPr>
          <p:spPr>
            <a:xfrm>
              <a:off x="1987200" y="2044800"/>
              <a:ext cx="7070400" cy="108109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图片 14">
            <a:extLst>
              <a:ext uri="{FF2B5EF4-FFF2-40B4-BE49-F238E27FC236}">
                <a16:creationId xmlns:a16="http://schemas.microsoft.com/office/drawing/2014/main" id="{B46E12EA-DE22-4E2F-84EC-B01A229B9A59}"/>
              </a:ext>
            </a:extLst>
          </p:cNvPr>
          <p:cNvPicPr>
            <a:picLocks noChangeAspect="1"/>
          </p:cNvPicPr>
          <p:nvPr/>
        </p:nvPicPr>
        <p:blipFill>
          <a:blip r:embed="rId6"/>
          <a:stretch>
            <a:fillRect/>
          </a:stretch>
        </p:blipFill>
        <p:spPr>
          <a:xfrm>
            <a:off x="10951200" y="5836340"/>
            <a:ext cx="1086598" cy="877470"/>
          </a:xfrm>
          <a:prstGeom prst="rect">
            <a:avLst/>
          </a:prstGeom>
        </p:spPr>
      </p:pic>
    </p:spTree>
    <p:extLst>
      <p:ext uri="{BB962C8B-B14F-4D97-AF65-F5344CB8AC3E}">
        <p14:creationId xmlns:p14="http://schemas.microsoft.com/office/powerpoint/2010/main" val="21401832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Inhaltsplatzhalter 2"/>
          <p:cNvGraphicFramePr>
            <a:graphicFrameLocks noGrp="1"/>
          </p:cNvGraphicFramePr>
          <p:nvPr>
            <p:ph idx="1"/>
            <p:extLst>
              <p:ext uri="{D42A27DB-BD31-4B8C-83A1-F6EECF244321}">
                <p14:modId xmlns:p14="http://schemas.microsoft.com/office/powerpoint/2010/main" val="2307871337"/>
              </p:ext>
            </p:extLst>
          </p:nvPr>
        </p:nvGraphicFramePr>
        <p:xfrm>
          <a:off x="897870" y="923754"/>
          <a:ext cx="10053330" cy="5417247"/>
        </p:xfrm>
        <a:graphic>
          <a:graphicData uri="http://schemas.openxmlformats.org/drawingml/2006/table">
            <a:tbl>
              <a:tblPr>
                <a:tableStyleId>{5C22544A-7EE6-4342-B048-85BDC9FD1C3A}</a:tableStyleId>
              </a:tblPr>
              <a:tblGrid>
                <a:gridCol w="323742">
                  <a:extLst>
                    <a:ext uri="{9D8B030D-6E8A-4147-A177-3AD203B41FA5}">
                      <a16:colId xmlns:a16="http://schemas.microsoft.com/office/drawing/2014/main" val="20000"/>
                    </a:ext>
                  </a:extLst>
                </a:gridCol>
                <a:gridCol w="8139069">
                  <a:extLst>
                    <a:ext uri="{9D8B030D-6E8A-4147-A177-3AD203B41FA5}">
                      <a16:colId xmlns:a16="http://schemas.microsoft.com/office/drawing/2014/main" val="20001"/>
                    </a:ext>
                  </a:extLst>
                </a:gridCol>
                <a:gridCol w="1590519">
                  <a:extLst>
                    <a:ext uri="{9D8B030D-6E8A-4147-A177-3AD203B41FA5}">
                      <a16:colId xmlns:a16="http://schemas.microsoft.com/office/drawing/2014/main" val="20002"/>
                    </a:ext>
                  </a:extLst>
                </a:gridCol>
              </a:tblGrid>
              <a:tr h="479274">
                <a:tc>
                  <a:txBody>
                    <a:bodyPr/>
                    <a:lstStyle/>
                    <a:p>
                      <a:pPr algn="ctr" fontAlgn="ctr"/>
                      <a:r>
                        <a:rPr lang="de-DE" sz="1800" b="1" i="0" u="none" strike="noStrike" dirty="0">
                          <a:solidFill>
                            <a:schemeClr val="dk1"/>
                          </a:solidFill>
                          <a:effectLst/>
                          <a:latin typeface="Calibri" panose="020F0502020204030204" pitchFamily="34" charset="0"/>
                          <a:cs typeface="Calibri" panose="020F0502020204030204" pitchFamily="34" charset="0"/>
                        </a:rPr>
                        <a:t>#</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solidFill>
                      <a:srgbClr val="00BCF2"/>
                    </a:solidFill>
                  </a:tcPr>
                </a:tc>
                <a:tc>
                  <a:txBody>
                    <a:bodyPr/>
                    <a:lstStyle/>
                    <a:p>
                      <a:pPr algn="ctr" fontAlgn="ctr"/>
                      <a:r>
                        <a:rPr lang="de-DE" sz="1800" b="1" i="0" u="none" strike="noStrike" dirty="0">
                          <a:solidFill>
                            <a:schemeClr val="dk1"/>
                          </a:solidFill>
                          <a:effectLst/>
                          <a:latin typeface="Calibri" panose="020F0502020204030204" pitchFamily="34" charset="0"/>
                          <a:cs typeface="Calibri" panose="020F0502020204030204" pitchFamily="34" charset="0"/>
                        </a:rPr>
                        <a:t>Hardware</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solidFill>
                      <a:srgbClr val="00BCF2"/>
                    </a:solidFill>
                  </a:tcP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Prototype </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solidFill>
                      <a:srgbClr val="00BCF2"/>
                    </a:solidFill>
                  </a:tcPr>
                </a:tc>
                <a:extLst>
                  <a:ext uri="{0D108BD9-81ED-4DB2-BD59-A6C34878D82A}">
                    <a16:rowId xmlns:a16="http://schemas.microsoft.com/office/drawing/2014/main" val="10000"/>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1</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Raspberry pi as controller of chassis with network card for remote control</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420</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solidFill>
                      <a:srgbClr val="FF0000"/>
                    </a:solidFill>
                  </a:tcPr>
                </a:tc>
                <a:extLst>
                  <a:ext uri="{0D108BD9-81ED-4DB2-BD59-A6C34878D82A}">
                    <a16:rowId xmlns:a16="http://schemas.microsoft.com/office/drawing/2014/main" val="10001"/>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1</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Raspberry touch screen, to get calibration for raspberry’s connection</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214.12</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solidFill>
                      <a:srgbClr val="FF0000"/>
                    </a:solidFill>
                  </a:tcPr>
                </a:tc>
                <a:extLst>
                  <a:ext uri="{0D108BD9-81ED-4DB2-BD59-A6C34878D82A}">
                    <a16:rowId xmlns:a16="http://schemas.microsoft.com/office/drawing/2014/main" val="10002"/>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1</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Extension board and speaker for raspberry pi video call</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100</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extLst>
                  <a:ext uri="{0D108BD9-81ED-4DB2-BD59-A6C34878D82A}">
                    <a16:rowId xmlns:a16="http://schemas.microsoft.com/office/drawing/2014/main" val="10003"/>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2</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Motors for moving chassis</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87</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extLst>
                  <a:ext uri="{0D108BD9-81ED-4DB2-BD59-A6C34878D82A}">
                    <a16:rowId xmlns:a16="http://schemas.microsoft.com/office/drawing/2014/main" val="10004"/>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1</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Acrylic board for first chassis structure</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170</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tc>
                <a:extLst>
                  <a:ext uri="{0D108BD9-81ED-4DB2-BD59-A6C34878D82A}">
                    <a16:rowId xmlns:a16="http://schemas.microsoft.com/office/drawing/2014/main" val="10005"/>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1</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Power system and charger</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267</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solidFill>
                      <a:srgbClr val="FF0000"/>
                    </a:solidFill>
                  </a:tcPr>
                </a:tc>
                <a:extLst>
                  <a:ext uri="{0D108BD9-81ED-4DB2-BD59-A6C34878D82A}">
                    <a16:rowId xmlns:a16="http://schemas.microsoft.com/office/drawing/2014/main" val="10006"/>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1</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Motor driver board and wires for chassis</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105.66</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extLst>
                  <a:ext uri="{0D108BD9-81ED-4DB2-BD59-A6C34878D82A}">
                    <a16:rowId xmlns:a16="http://schemas.microsoft.com/office/drawing/2014/main" val="10007"/>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4</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Wheels for moving chassis structure</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104.8</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extLst>
                  <a:ext uri="{0D108BD9-81ED-4DB2-BD59-A6C34878D82A}">
                    <a16:rowId xmlns:a16="http://schemas.microsoft.com/office/drawing/2014/main" val="10008"/>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1</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Camera module for video call</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150</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extLst>
                  <a:ext uri="{0D108BD9-81ED-4DB2-BD59-A6C34878D82A}">
                    <a16:rowId xmlns:a16="http://schemas.microsoft.com/office/drawing/2014/main" val="10009"/>
                  </a:ext>
                </a:extLst>
              </a:tr>
              <a:tr h="450227">
                <a:tc>
                  <a:txBody>
                    <a:bodyPr/>
                    <a:lstStyle/>
                    <a:p>
                      <a:pPr algn="ctr" fontAlgn="ctr"/>
                      <a:r>
                        <a:rPr lang="en-GB" sz="1800" b="1" u="none" strike="noStrike">
                          <a:effectLst/>
                          <a:latin typeface="Calibri" panose="020F0502020204030204" pitchFamily="34" charset="0"/>
                          <a:cs typeface="Calibri" panose="020F0502020204030204" pitchFamily="34" charset="0"/>
                        </a:rPr>
                        <a:t>1</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a:effectLst/>
                          <a:latin typeface="Calibri" panose="020F0502020204030204" pitchFamily="34" charset="0"/>
                          <a:cs typeface="Calibri" panose="020F0502020204030204" pitchFamily="34" charset="0"/>
                        </a:rPr>
                        <a:t>Tablet PC with windows 10 operating system for remote control and video call</a:t>
                      </a:r>
                      <a:endParaRPr lang="en-GB" sz="18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ctr"/>
                </a:tc>
                <a:tc>
                  <a:txBody>
                    <a:bodyPr/>
                    <a:lstStyle/>
                    <a:p>
                      <a:pPr algn="ctr" fontAlgn="ctr"/>
                      <a:r>
                        <a:rPr lang="en-GB" sz="1800" b="1" u="none" strike="noStrike" dirty="0">
                          <a:effectLst/>
                          <a:latin typeface="Calibri" panose="020F0502020204030204" pitchFamily="34" charset="0"/>
                          <a:cs typeface="Calibri" panose="020F0502020204030204" pitchFamily="34" charset="0"/>
                        </a:rPr>
                        <a:t>1300</a:t>
                      </a:r>
                      <a:endParaRPr lang="en-GB" sz="18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ctr">
                    <a:solidFill>
                      <a:srgbClr val="FF0000"/>
                    </a:solidFill>
                  </a:tcPr>
                </a:tc>
                <a:extLst>
                  <a:ext uri="{0D108BD9-81ED-4DB2-BD59-A6C34878D82A}">
                    <a16:rowId xmlns:a16="http://schemas.microsoft.com/office/drawing/2014/main" val="10010"/>
                  </a:ext>
                </a:extLst>
              </a:tr>
              <a:tr h="435703">
                <a:tc>
                  <a:txBody>
                    <a:bodyPr/>
                    <a:lstStyle/>
                    <a:p>
                      <a:pPr algn="ctr" fontAlgn="b"/>
                      <a:r>
                        <a:rPr lang="en-GB" sz="2100" b="1" u="none" strike="noStrike">
                          <a:effectLst/>
                          <a:latin typeface="Calibri" panose="020F0502020204030204" pitchFamily="34" charset="0"/>
                          <a:cs typeface="Calibri" panose="020F0502020204030204" pitchFamily="34" charset="0"/>
                        </a:rPr>
                        <a:t> </a:t>
                      </a:r>
                      <a:endParaRPr lang="en-GB" sz="2100" b="1" i="0" u="none" strike="noStrike">
                        <a:solidFill>
                          <a:srgbClr val="000000"/>
                        </a:solidFill>
                        <a:effectLst/>
                        <a:latin typeface="Calibri" panose="020F0502020204030204" pitchFamily="34" charset="0"/>
                        <a:cs typeface="Calibri" panose="020F0502020204030204" pitchFamily="34" charset="0"/>
                      </a:endParaRPr>
                    </a:p>
                  </a:txBody>
                  <a:tcPr marL="7236" marR="7236" marT="7236" marB="0" anchor="b"/>
                </a:tc>
                <a:tc>
                  <a:txBody>
                    <a:bodyPr/>
                    <a:lstStyle/>
                    <a:p>
                      <a:pPr algn="ctr" fontAlgn="b"/>
                      <a:r>
                        <a:rPr lang="en-GB" sz="2300" b="1" u="none" strike="noStrike" dirty="0">
                          <a:effectLst/>
                          <a:latin typeface="Calibri" panose="020F0502020204030204" pitchFamily="34" charset="0"/>
                          <a:cs typeface="Calibri" panose="020F0502020204030204" pitchFamily="34" charset="0"/>
                        </a:rPr>
                        <a:t>Total Estimate Cost</a:t>
                      </a:r>
                      <a:endParaRPr lang="en-GB" sz="2300" b="1" i="0" u="none" strike="noStrike" dirty="0">
                        <a:solidFill>
                          <a:srgbClr val="000000"/>
                        </a:solidFill>
                        <a:effectLst/>
                        <a:latin typeface="Calibri" panose="020F0502020204030204" pitchFamily="34" charset="0"/>
                        <a:cs typeface="Calibri" panose="020F0502020204030204" pitchFamily="34" charset="0"/>
                      </a:endParaRPr>
                    </a:p>
                  </a:txBody>
                  <a:tcPr marL="7236" marR="7236" marT="7236" marB="0" anchor="b"/>
                </a:tc>
                <a:tc>
                  <a:txBody>
                    <a:bodyPr/>
                    <a:lstStyle/>
                    <a:p>
                      <a:pPr algn="ctr" fontAlgn="b"/>
                      <a:r>
                        <a:rPr lang="en-GB" sz="2100" b="1" u="none" strike="noStrike" dirty="0">
                          <a:solidFill>
                            <a:schemeClr val="bg1"/>
                          </a:solidFill>
                          <a:effectLst/>
                          <a:latin typeface="Calibri" panose="020F0502020204030204" pitchFamily="34" charset="0"/>
                          <a:cs typeface="Calibri" panose="020F0502020204030204" pitchFamily="34" charset="0"/>
                        </a:rPr>
                        <a:t>2918.58</a:t>
                      </a:r>
                      <a:endParaRPr lang="en-GB" sz="2100" b="1" i="0" u="none" strike="noStrike" dirty="0">
                        <a:solidFill>
                          <a:schemeClr val="bg1"/>
                        </a:solidFill>
                        <a:effectLst/>
                        <a:latin typeface="Calibri" panose="020F0502020204030204" pitchFamily="34" charset="0"/>
                        <a:cs typeface="Calibri" panose="020F0502020204030204" pitchFamily="34" charset="0"/>
                      </a:endParaRPr>
                    </a:p>
                  </a:txBody>
                  <a:tcPr marL="7236" marR="7236" marT="7236" marB="0" anchor="b">
                    <a:solidFill>
                      <a:srgbClr val="00188F"/>
                    </a:solidFill>
                  </a:tcPr>
                </a:tc>
                <a:extLst>
                  <a:ext uri="{0D108BD9-81ED-4DB2-BD59-A6C34878D82A}">
                    <a16:rowId xmlns:a16="http://schemas.microsoft.com/office/drawing/2014/main" val="10011"/>
                  </a:ext>
                </a:extLst>
              </a:tr>
            </a:tbl>
          </a:graphicData>
        </a:graphic>
      </p:graphicFrame>
      <p:sp>
        <p:nvSpPr>
          <p:cNvPr id="7" name="文本框 6">
            <a:extLst>
              <a:ext uri="{FF2B5EF4-FFF2-40B4-BE49-F238E27FC236}">
                <a16:creationId xmlns:a16="http://schemas.microsoft.com/office/drawing/2014/main" id="{BBA9CA7B-31D5-4C84-B791-B8682EE1CA4D}"/>
              </a:ext>
            </a:extLst>
          </p:cNvPr>
          <p:cNvSpPr txBox="1"/>
          <p:nvPr/>
        </p:nvSpPr>
        <p:spPr>
          <a:xfrm>
            <a:off x="433499" y="215868"/>
            <a:ext cx="10671653" cy="707886"/>
          </a:xfrm>
          <a:prstGeom prst="rect">
            <a:avLst/>
          </a:prstGeom>
          <a:noFill/>
        </p:spPr>
        <p:txBody>
          <a:bodyPr wrap="square" rtlCol="0">
            <a:spAutoFit/>
          </a:bodyPr>
          <a:lstStyle/>
          <a:p>
            <a:r>
              <a:rPr lang="en-US" altLang="zh-CN" sz="4000" b="1" dirty="0">
                <a:solidFill>
                  <a:srgbClr val="FEC70B"/>
                </a:solidFill>
                <a:latin typeface="Calibri" panose="020F0502020204030204" pitchFamily="34" charset="0"/>
                <a:cs typeface="Calibri" panose="020F0502020204030204" pitchFamily="34" charset="0"/>
              </a:rPr>
              <a:t>Prototype Cost Estimates</a:t>
            </a:r>
            <a:endParaRPr lang="zh-CN" altLang="en-US" dirty="0"/>
          </a:p>
        </p:txBody>
      </p:sp>
      <p:pic>
        <p:nvPicPr>
          <p:cNvPr id="4" name="图片 3">
            <a:extLst>
              <a:ext uri="{FF2B5EF4-FFF2-40B4-BE49-F238E27FC236}">
                <a16:creationId xmlns:a16="http://schemas.microsoft.com/office/drawing/2014/main" id="{8A203F15-5E94-4896-98A9-7B6FB776B188}"/>
              </a:ext>
            </a:extLst>
          </p:cNvPr>
          <p:cNvPicPr>
            <a:picLocks noChangeAspect="1"/>
          </p:cNvPicPr>
          <p:nvPr/>
        </p:nvPicPr>
        <p:blipFill>
          <a:blip r:embed="rId3"/>
          <a:stretch>
            <a:fillRect/>
          </a:stretch>
        </p:blipFill>
        <p:spPr>
          <a:xfrm>
            <a:off x="10951200" y="5836340"/>
            <a:ext cx="1086598" cy="877470"/>
          </a:xfrm>
          <a:prstGeom prst="rect">
            <a:avLst/>
          </a:prstGeom>
        </p:spPr>
      </p:pic>
    </p:spTree>
    <p:extLst>
      <p:ext uri="{BB962C8B-B14F-4D97-AF65-F5344CB8AC3E}">
        <p14:creationId xmlns:p14="http://schemas.microsoft.com/office/powerpoint/2010/main" val="1448050535"/>
      </p:ext>
    </p:extLst>
  </p:cSld>
  <p:clrMapOvr>
    <a:masterClrMapping/>
  </p:clrMapOvr>
  <p:transition>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2607</TotalTime>
  <Words>1816</Words>
  <Application>Microsoft Office PowerPoint</Application>
  <PresentationFormat>宽屏</PresentationFormat>
  <Paragraphs>227</Paragraphs>
  <Slides>21</Slides>
  <Notes>19</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等线 Light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Robot Mechanical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标题页</dc:title>
  <dc:creator>PANDA</dc:creator>
  <cp:lastModifiedBy> </cp:lastModifiedBy>
  <cp:revision>125</cp:revision>
  <dcterms:created xsi:type="dcterms:W3CDTF">2020-04-19T02:13:25Z</dcterms:created>
  <dcterms:modified xsi:type="dcterms:W3CDTF">2020-06-29T13:46:49Z</dcterms:modified>
</cp:coreProperties>
</file>